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44"/>
  </p:notesMasterIdLst>
  <p:sldIdLst>
    <p:sldId id="256" r:id="rId3"/>
    <p:sldId id="257" r:id="rId4"/>
    <p:sldId id="261" r:id="rId5"/>
    <p:sldId id="440" r:id="rId6"/>
    <p:sldId id="437" r:id="rId7"/>
    <p:sldId id="438" r:id="rId8"/>
    <p:sldId id="439" r:id="rId9"/>
    <p:sldId id="433" r:id="rId10"/>
    <p:sldId id="434" r:id="rId11"/>
    <p:sldId id="435" r:id="rId12"/>
    <p:sldId id="436" r:id="rId13"/>
    <p:sldId id="432" r:id="rId14"/>
    <p:sldId id="414" r:id="rId15"/>
    <p:sldId id="415" r:id="rId16"/>
    <p:sldId id="402" r:id="rId17"/>
    <p:sldId id="259" r:id="rId18"/>
    <p:sldId id="386" r:id="rId19"/>
    <p:sldId id="421" r:id="rId20"/>
    <p:sldId id="420" r:id="rId21"/>
    <p:sldId id="265" r:id="rId22"/>
    <p:sldId id="266" r:id="rId23"/>
    <p:sldId id="430" r:id="rId24"/>
    <p:sldId id="272" r:id="rId25"/>
    <p:sldId id="311" r:id="rId26"/>
    <p:sldId id="276" r:id="rId27"/>
    <p:sldId id="280" r:id="rId28"/>
    <p:sldId id="281" r:id="rId29"/>
    <p:sldId id="282" r:id="rId30"/>
    <p:sldId id="283" r:id="rId31"/>
    <p:sldId id="284" r:id="rId32"/>
    <p:sldId id="286" r:id="rId33"/>
    <p:sldId id="287" r:id="rId34"/>
    <p:sldId id="289" r:id="rId35"/>
    <p:sldId id="290" r:id="rId36"/>
    <p:sldId id="339" r:id="rId37"/>
    <p:sldId id="424" r:id="rId38"/>
    <p:sldId id="422" r:id="rId39"/>
    <p:sldId id="258" r:id="rId40"/>
    <p:sldId id="423" r:id="rId41"/>
    <p:sldId id="297" r:id="rId42"/>
    <p:sldId id="296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67" autoAdjust="0"/>
  </p:normalViewPr>
  <p:slideViewPr>
    <p:cSldViewPr snapToGrid="0">
      <p:cViewPr varScale="1">
        <p:scale>
          <a:sx n="60" d="100"/>
          <a:sy n="60" d="100"/>
        </p:scale>
        <p:origin x="156" y="16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052188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introduce yourself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let’s take a moment to remind ourselves about how science works…</a:t>
            </a:r>
          </a:p>
          <a:p>
            <a:r>
              <a:rPr lang="en-GB" dirty="0"/>
              <a:t>We first form a hypothesis, we use this to drive a particular experimental design</a:t>
            </a:r>
          </a:p>
          <a:p>
            <a:r>
              <a:rPr lang="en-GB" dirty="0"/>
              <a:t>We collect data</a:t>
            </a:r>
          </a:p>
          <a:p>
            <a:r>
              <a:rPr lang="en-GB" dirty="0"/>
              <a:t>We then analyse this data</a:t>
            </a:r>
          </a:p>
          <a:p>
            <a:r>
              <a:rPr lang="en-GB" dirty="0"/>
              <a:t>And finally we should communicate our results with others in order to move forward science.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88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there’s actually a bunch of other steps involved in between each of these, and I’m showing just a few of them here</a:t>
            </a:r>
          </a:p>
          <a:p>
            <a:r>
              <a:rPr lang="en-GB" dirty="0"/>
              <a:t>The key thing here is that *these* steps are the kinds of thing that you can use R and the </a:t>
            </a:r>
            <a:r>
              <a:rPr lang="en-GB" dirty="0" err="1"/>
              <a:t>tidyverse</a:t>
            </a:r>
            <a:r>
              <a:rPr lang="en-GB" dirty="0"/>
              <a:t> to help you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1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when you take these steps and collapse them you get a model for what we can call applied 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3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here’s the crux of the tidy idea (and it’s not too peculiar):</a:t>
            </a:r>
          </a:p>
          <a:p>
            <a:r>
              <a:rPr lang="en-GB" dirty="0"/>
              <a:t>Each variable in a dataset should be in one column.</a:t>
            </a:r>
          </a:p>
          <a:p>
            <a:r>
              <a:rPr lang="en-GB" dirty="0"/>
              <a:t>Each observation should be on a row.</a:t>
            </a:r>
          </a:p>
          <a:p>
            <a:r>
              <a:rPr lang="en-GB" dirty="0"/>
              <a:t>Each cell should represent one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720B4-DF8E-0346-839F-EBE9BD4B0DD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00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38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76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32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41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21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65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75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9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017633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76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70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2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creativecommons.org/licenses/by-sa/4.0/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9"/>
              </a:defRPr>
            </a:lvl1pPr>
          </a:lstStyle>
          <a:p>
            <a:pPr>
              <a:defRPr u="none"/>
            </a:pPr>
            <a:r>
              <a:rPr u="sng">
                <a:hlinkClick r:id="rId9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72" r:id="rId7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5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914400" rtl="0" eaLnBrk="1" latinLnBrk="0" hangingPunct="1">
        <a:spcBef>
          <a:spcPct val="20000"/>
        </a:spcBef>
        <a:buFont typeface="Arial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buFont typeface="Arial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ct val="20000"/>
        </a:spcBef>
        <a:buFont typeface="Arial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rndive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tidyverse.org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4ds.had.co.nz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tidyverse.org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986E1-4746-4ADB-A9D1-BE552FCB3044}"/>
              </a:ext>
            </a:extLst>
          </p:cNvPr>
          <p:cNvSpPr txBox="1"/>
          <p:nvPr/>
        </p:nvSpPr>
        <p:spPr>
          <a:xfrm>
            <a:off x="10059203" y="10442680"/>
            <a:ext cx="4265590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Mike K Smith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Winter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11C7-2856-401B-B268-D99BAEC4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578" y="3437971"/>
            <a:ext cx="5924839" cy="684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1587-142A-4079-AC4A-C292D72F047E}"/>
              </a:ext>
            </a:extLst>
          </p:cNvPr>
          <p:cNvSpPr txBox="1"/>
          <p:nvPr/>
        </p:nvSpPr>
        <p:spPr>
          <a:xfrm>
            <a:off x="8281480" y="12373460"/>
            <a:ext cx="782105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400" dirty="0"/>
              <a:t>Materials used in this course are derived from </a:t>
            </a:r>
          </a:p>
          <a:p>
            <a:r>
              <a:rPr lang="en-GB" sz="2400" dirty="0">
                <a:hlinkClick r:id="rId3"/>
              </a:rPr>
              <a:t>https://github.com/rstudio-education/master-the-tidyverse/</a:t>
            </a:r>
            <a:r>
              <a:rPr lang="en-GB" sz="2400" dirty="0"/>
              <a:t> </a:t>
            </a:r>
          </a:p>
          <a:p>
            <a:r>
              <a:rPr lang="en-GB" sz="2400" dirty="0"/>
              <a:t>and are shared under a CC-BY-SA-4.0 license.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B5F5-BC44-42FC-AF2D-640FACF91F53}"/>
              </a:ext>
            </a:extLst>
          </p:cNvPr>
          <p:cNvSpPr txBox="1"/>
          <p:nvPr/>
        </p:nvSpPr>
        <p:spPr>
          <a:xfrm>
            <a:off x="3404337" y="1005392"/>
            <a:ext cx="17575323" cy="2267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MASTER THE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1696456" y="5359514"/>
            <a:ext cx="20991087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Statistical</a:t>
            </a: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220488964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1696456" y="5359514"/>
            <a:ext cx="20991087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Statistical programming</a:t>
            </a: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 language</a:t>
            </a:r>
          </a:p>
        </p:txBody>
      </p:sp>
    </p:spTree>
    <p:extLst>
      <p:ext uri="{BB962C8B-B14F-4D97-AF65-F5344CB8AC3E}">
        <p14:creationId xmlns:p14="http://schemas.microsoft.com/office/powerpoint/2010/main" val="229895450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A1692E-5CE7-4798-916B-8C18B0963F5A}"/>
              </a:ext>
            </a:extLst>
          </p:cNvPr>
          <p:cNvSpPr txBox="1"/>
          <p:nvPr/>
        </p:nvSpPr>
        <p:spPr>
          <a:xfrm>
            <a:off x="2804444" y="3701110"/>
            <a:ext cx="10193495" cy="5438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Why</a:t>
            </a:r>
          </a:p>
        </p:txBody>
      </p:sp>
      <p:pic>
        <p:nvPicPr>
          <p:cNvPr id="5" name="Picture 2" descr="File:R logo.svg">
            <a:extLst>
              <a:ext uri="{FF2B5EF4-FFF2-40B4-BE49-F238E27FC236}">
                <a16:creationId xmlns:a16="http://schemas.microsoft.com/office/drawing/2014/main" id="{6F3845A4-6BFD-4D36-8645-36E22E618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1866" y="3373141"/>
            <a:ext cx="7441321" cy="576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6423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-2200812" y="3474818"/>
            <a:ext cx="20991087" cy="8992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Why not Python,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SAS,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Julia,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500" dirty="0">
                <a:latin typeface="Arial Black" panose="020B0A04020102020204" pitchFamily="34" charset="0"/>
              </a:rPr>
              <a:t>Stan,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095658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-2200812" y="3474818"/>
            <a:ext cx="20991087" cy="8992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500" dirty="0">
                <a:latin typeface="Arial Black" panose="020B0A04020102020204" pitchFamily="34" charset="0"/>
              </a:rPr>
              <a:t> </a:t>
            </a:r>
            <a:r>
              <a:rPr lang="en-GB" sz="115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and</a:t>
            </a:r>
            <a:r>
              <a:rPr lang="en-GB" sz="11500" dirty="0">
                <a:latin typeface="Arial Black" panose="020B0A04020102020204" pitchFamily="34" charset="0"/>
              </a:rPr>
              <a:t> </a:t>
            </a: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Python,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SAS,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Julia,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500" dirty="0">
                <a:latin typeface="Arial Black" panose="020B0A04020102020204" pitchFamily="34" charset="0"/>
              </a:rPr>
              <a:t>Stan,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…</a:t>
            </a:r>
          </a:p>
        </p:txBody>
      </p:sp>
      <p:pic>
        <p:nvPicPr>
          <p:cNvPr id="3" name="Picture 2" descr="File:R logo.svg">
            <a:extLst>
              <a:ext uri="{FF2B5EF4-FFF2-40B4-BE49-F238E27FC236}">
                <a16:creationId xmlns:a16="http://schemas.microsoft.com/office/drawing/2014/main" id="{272D9105-AC90-4CC1-B40D-51BE48AFF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901" y="1954890"/>
            <a:ext cx="7441321" cy="576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85450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C BY-SA RStudio"/>
          <p:cNvSpPr txBox="1"/>
          <p:nvPr/>
        </p:nvSpPr>
        <p:spPr>
          <a:xfrm>
            <a:off x="106973" y="13051586"/>
            <a:ext cx="2492670" cy="52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t>CC BY-SA RStudio</a:t>
            </a:r>
          </a:p>
        </p:txBody>
      </p:sp>
      <p:sp>
        <p:nvSpPr>
          <p:cNvPr id="145" name="Form Hypothesis"/>
          <p:cNvSpPr/>
          <p:nvPr/>
        </p:nvSpPr>
        <p:spPr>
          <a:xfrm>
            <a:off x="5874196" y="10039152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Form Hypothesis</a:t>
            </a:r>
          </a:p>
        </p:txBody>
      </p:sp>
      <p:sp>
        <p:nvSpPr>
          <p:cNvPr id="146" name="Design Experiment"/>
          <p:cNvSpPr/>
          <p:nvPr/>
        </p:nvSpPr>
        <p:spPr>
          <a:xfrm>
            <a:off x="4548660" y="5641610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Design Experiment</a:t>
            </a:r>
          </a:p>
        </p:txBody>
      </p:sp>
      <p:sp>
        <p:nvSpPr>
          <p:cNvPr id="147" name="Collect…"/>
          <p:cNvSpPr/>
          <p:nvPr/>
        </p:nvSpPr>
        <p:spPr>
          <a:xfrm>
            <a:off x="10579124" y="1674758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Data</a:t>
            </a:r>
          </a:p>
        </p:txBody>
      </p:sp>
      <p:sp>
        <p:nvSpPr>
          <p:cNvPr id="148" name="Explore or Test"/>
          <p:cNvSpPr/>
          <p:nvPr/>
        </p:nvSpPr>
        <p:spPr>
          <a:xfrm>
            <a:off x="16231506" y="5641610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Explore or Test</a:t>
            </a:r>
          </a:p>
        </p:txBody>
      </p:sp>
      <p:sp>
        <p:nvSpPr>
          <p:cNvPr id="149" name="Communicate Results"/>
          <p:cNvSpPr/>
          <p:nvPr/>
        </p:nvSpPr>
        <p:spPr>
          <a:xfrm>
            <a:off x="14905972" y="10013046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 dirty="0"/>
              <a:t>Communicate</a:t>
            </a:r>
            <a:r>
              <a:rPr sz="5000" dirty="0"/>
              <a:t> Results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6A781C-A0D3-466C-8A09-618D2973E10D}"/>
              </a:ext>
            </a:extLst>
          </p:cNvPr>
          <p:cNvCxnSpPr>
            <a:stCxn id="147" idx="3"/>
            <a:endCxn id="148" idx="0"/>
          </p:cNvCxnSpPr>
          <p:nvPr/>
        </p:nvCxnSpPr>
        <p:spPr>
          <a:xfrm>
            <a:off x="14182957" y="2510366"/>
            <a:ext cx="3850466" cy="3131244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0D4B04-F8DA-42F1-951C-ED5A61C4CA70}"/>
              </a:ext>
            </a:extLst>
          </p:cNvPr>
          <p:cNvCxnSpPr>
            <a:stCxn id="148" idx="2"/>
            <a:endCxn id="149" idx="0"/>
          </p:cNvCxnSpPr>
          <p:nvPr/>
        </p:nvCxnSpPr>
        <p:spPr>
          <a:xfrm flipH="1">
            <a:off x="16707889" y="7312826"/>
            <a:ext cx="1325534" cy="270022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431D4A-37F5-4A24-A1EE-918C1BC8A2DF}"/>
              </a:ext>
            </a:extLst>
          </p:cNvPr>
          <p:cNvCxnSpPr>
            <a:stCxn id="149" idx="1"/>
            <a:endCxn id="145" idx="3"/>
          </p:cNvCxnSpPr>
          <p:nvPr/>
        </p:nvCxnSpPr>
        <p:spPr>
          <a:xfrm flipH="1">
            <a:off x="9478028" y="10848655"/>
            <a:ext cx="5427944" cy="2610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E3268E-75E9-465A-B88B-77370F42AB8F}"/>
              </a:ext>
            </a:extLst>
          </p:cNvPr>
          <p:cNvCxnSpPr>
            <a:stCxn id="145" idx="0"/>
            <a:endCxn id="146" idx="2"/>
          </p:cNvCxnSpPr>
          <p:nvPr/>
        </p:nvCxnSpPr>
        <p:spPr>
          <a:xfrm flipH="1" flipV="1">
            <a:off x="6350576" y="7312827"/>
            <a:ext cx="1325536" cy="272632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0CC4BD-FDD7-4C17-85C9-1B579AD69328}"/>
              </a:ext>
            </a:extLst>
          </p:cNvPr>
          <p:cNvCxnSpPr>
            <a:cxnSpLocks/>
            <a:stCxn id="146" idx="0"/>
            <a:endCxn id="147" idx="1"/>
          </p:cNvCxnSpPr>
          <p:nvPr/>
        </p:nvCxnSpPr>
        <p:spPr>
          <a:xfrm flipV="1">
            <a:off x="6350576" y="2510366"/>
            <a:ext cx="4228548" cy="3131244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AFCD04B-7FF9-4025-8DF1-ADD2135C6DA0}"/>
              </a:ext>
            </a:extLst>
          </p:cNvPr>
          <p:cNvSpPr txBox="1"/>
          <p:nvPr/>
        </p:nvSpPr>
        <p:spPr>
          <a:xfrm>
            <a:off x="8429630" y="3951392"/>
            <a:ext cx="7524736" cy="56438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2874" tIns="142874" rIns="142874" bIns="142874" numCol="1" spcCol="38100" rtlCol="0" anchor="ctr">
            <a:spAutoFit/>
          </a:bodyPr>
          <a:lstStyle/>
          <a:p>
            <a:pPr defTabSz="1168400"/>
            <a:r>
              <a:rPr lang="en-GB" sz="11600" dirty="0"/>
              <a:t>The (data) scientific method</a:t>
            </a:r>
          </a:p>
        </p:txBody>
      </p:sp>
    </p:spTree>
    <p:extLst>
      <p:ext uri="{BB962C8B-B14F-4D97-AF65-F5344CB8AC3E}">
        <p14:creationId xmlns:p14="http://schemas.microsoft.com/office/powerpoint/2010/main" val="346465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C BY-SA RStudio"/>
          <p:cNvSpPr txBox="1"/>
          <p:nvPr/>
        </p:nvSpPr>
        <p:spPr>
          <a:xfrm>
            <a:off x="106973" y="13051586"/>
            <a:ext cx="2492670" cy="52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t>CC BY-SA RStudio</a:t>
            </a:r>
          </a:p>
        </p:txBody>
      </p:sp>
      <p:sp>
        <p:nvSpPr>
          <p:cNvPr id="126" name="Deploy app or publish paper"/>
          <p:cNvSpPr/>
          <p:nvPr/>
        </p:nvSpPr>
        <p:spPr>
          <a:xfrm>
            <a:off x="3287208" y="83204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127" name="Build app or write paper"/>
          <p:cNvSpPr/>
          <p:nvPr/>
        </p:nvSpPr>
        <p:spPr>
          <a:xfrm>
            <a:off x="6467290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128" name="Write code to apply a modeling algorithm."/>
          <p:cNvSpPr/>
          <p:nvPr/>
        </p:nvSpPr>
        <p:spPr>
          <a:xfrm>
            <a:off x="17573286" y="8253032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129" name="Transform the data. Do feature engineering."/>
          <p:cNvSpPr/>
          <p:nvPr/>
        </p:nvSpPr>
        <p:spPr>
          <a:xfrm>
            <a:off x="18451774" y="60160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130" name="Visualize the data and/or results"/>
          <p:cNvSpPr/>
          <p:nvPr/>
        </p:nvSpPr>
        <p:spPr>
          <a:xfrm>
            <a:off x="14668466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131" name="Tidy data into useable form"/>
          <p:cNvSpPr/>
          <p:nvPr/>
        </p:nvSpPr>
        <p:spPr>
          <a:xfrm>
            <a:off x="14668466" y="1720314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132" name="Import data into software"/>
          <p:cNvSpPr/>
          <p:nvPr/>
        </p:nvSpPr>
        <p:spPr>
          <a:xfrm>
            <a:off x="10386546" y="957419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sp>
        <p:nvSpPr>
          <p:cNvPr id="133" name="Line"/>
          <p:cNvSpPr/>
          <p:nvPr/>
        </p:nvSpPr>
        <p:spPr>
          <a:xfrm>
            <a:off x="4262526" y="7917416"/>
            <a:ext cx="134872" cy="410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85" y="18522"/>
                  <a:pt x="14700" y="15428"/>
                  <a:pt x="11447" y="12320"/>
                </a:cubicBezTo>
                <a:cubicBezTo>
                  <a:pt x="7838" y="8871"/>
                  <a:pt x="4390" y="5403"/>
                  <a:pt x="1493" y="1882"/>
                </a:cubicBezTo>
                <a:cubicBezTo>
                  <a:pt x="977" y="1256"/>
                  <a:pt x="480" y="629"/>
                  <a:pt x="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4" name="Line"/>
          <p:cNvSpPr/>
          <p:nvPr/>
        </p:nvSpPr>
        <p:spPr>
          <a:xfrm>
            <a:off x="5706332" y="10254068"/>
            <a:ext cx="764340" cy="626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187" y="18728"/>
                  <a:pt x="14860" y="15707"/>
                  <a:pt x="11626" y="12543"/>
                </a:cubicBezTo>
                <a:cubicBezTo>
                  <a:pt x="7902" y="8901"/>
                  <a:pt x="4303" y="5073"/>
                  <a:pt x="868" y="1030"/>
                </a:cubicBezTo>
                <a:cubicBezTo>
                  <a:pt x="578" y="688"/>
                  <a:pt x="288" y="345"/>
                  <a:pt x="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5" name="Line"/>
          <p:cNvSpPr/>
          <p:nvPr/>
        </p:nvSpPr>
        <p:spPr>
          <a:xfrm>
            <a:off x="9850539" y="12326798"/>
            <a:ext cx="728586" cy="133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91" y="19198"/>
                  <a:pt x="14595" y="16274"/>
                  <a:pt x="11115" y="12832"/>
                </a:cubicBezTo>
                <a:cubicBezTo>
                  <a:pt x="7388" y="9146"/>
                  <a:pt x="3682" y="4866"/>
                  <a:pt x="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6" name="Line"/>
          <p:cNvSpPr/>
          <p:nvPr/>
        </p:nvSpPr>
        <p:spPr>
          <a:xfrm>
            <a:off x="14370783" y="12159264"/>
            <a:ext cx="850190" cy="198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417" y="3670"/>
                  <a:pt x="15229" y="7255"/>
                  <a:pt x="12035" y="10755"/>
                </a:cubicBezTo>
                <a:cubicBezTo>
                  <a:pt x="8603" y="14516"/>
                  <a:pt x="5161" y="18181"/>
                  <a:pt x="1662" y="20566"/>
                </a:cubicBezTo>
                <a:cubicBezTo>
                  <a:pt x="1109" y="20943"/>
                  <a:pt x="555" y="21288"/>
                  <a:pt x="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7" name="Line"/>
          <p:cNvSpPr/>
          <p:nvPr/>
        </p:nvSpPr>
        <p:spPr>
          <a:xfrm>
            <a:off x="4210252" y="5631993"/>
            <a:ext cx="100452" cy="389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12" y="19127"/>
                  <a:pt x="4254" y="16655"/>
                  <a:pt x="6425" y="14186"/>
                </a:cubicBezTo>
                <a:cubicBezTo>
                  <a:pt x="9044" y="11207"/>
                  <a:pt x="11706" y="8230"/>
                  <a:pt x="14977" y="5295"/>
                </a:cubicBezTo>
                <a:cubicBezTo>
                  <a:pt x="16963" y="3512"/>
                  <a:pt x="19172" y="1746"/>
                  <a:pt x="2160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8" name="Line"/>
          <p:cNvSpPr/>
          <p:nvPr/>
        </p:nvSpPr>
        <p:spPr>
          <a:xfrm>
            <a:off x="5386764" y="3263418"/>
            <a:ext cx="524328" cy="517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45" y="18405"/>
                  <a:pt x="5579" y="15289"/>
                  <a:pt x="8499" y="12256"/>
                </a:cubicBezTo>
                <a:cubicBezTo>
                  <a:pt x="12089" y="8527"/>
                  <a:pt x="15807" y="4924"/>
                  <a:pt x="19735" y="1564"/>
                </a:cubicBezTo>
                <a:cubicBezTo>
                  <a:pt x="20352" y="1036"/>
                  <a:pt x="20973" y="515"/>
                  <a:pt x="2160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39" name="Line"/>
          <p:cNvSpPr/>
          <p:nvPr/>
        </p:nvSpPr>
        <p:spPr>
          <a:xfrm>
            <a:off x="8615739" y="1341736"/>
            <a:ext cx="1387246" cy="378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79" y="18013"/>
                  <a:pt x="5589" y="14758"/>
                  <a:pt x="8426" y="11840"/>
                </a:cubicBezTo>
                <a:cubicBezTo>
                  <a:pt x="11694" y="8479"/>
                  <a:pt x="14994" y="5568"/>
                  <a:pt x="18300" y="2763"/>
                </a:cubicBezTo>
                <a:cubicBezTo>
                  <a:pt x="19400" y="1830"/>
                  <a:pt x="20499" y="909"/>
                  <a:pt x="21600" y="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0" name="Line"/>
          <p:cNvSpPr/>
          <p:nvPr/>
        </p:nvSpPr>
        <p:spPr>
          <a:xfrm>
            <a:off x="13994189" y="1275394"/>
            <a:ext cx="1210934" cy="261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39" y="2364"/>
                  <a:pt x="6859" y="5274"/>
                  <a:pt x="10255" y="8726"/>
                </a:cubicBezTo>
                <a:cubicBezTo>
                  <a:pt x="13764" y="12295"/>
                  <a:pt x="17245" y="16439"/>
                  <a:pt x="20726" y="20564"/>
                </a:cubicBezTo>
                <a:cubicBezTo>
                  <a:pt x="21017" y="20910"/>
                  <a:pt x="21309" y="21255"/>
                  <a:pt x="2160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1" name="Line"/>
          <p:cNvSpPr/>
          <p:nvPr/>
        </p:nvSpPr>
        <p:spPr>
          <a:xfrm>
            <a:off x="18274088" y="3091495"/>
            <a:ext cx="542436" cy="484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54" y="2935"/>
                  <a:pt x="6624" y="5986"/>
                  <a:pt x="9807" y="9151"/>
                </a:cubicBezTo>
                <a:cubicBezTo>
                  <a:pt x="13455" y="12779"/>
                  <a:pt x="16985" y="16553"/>
                  <a:pt x="20477" y="20370"/>
                </a:cubicBezTo>
                <a:cubicBezTo>
                  <a:pt x="20852" y="20779"/>
                  <a:pt x="21226" y="21189"/>
                  <a:pt x="2160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2" name="Line"/>
          <p:cNvSpPr/>
          <p:nvPr/>
        </p:nvSpPr>
        <p:spPr>
          <a:xfrm>
            <a:off x="20017163" y="5448634"/>
            <a:ext cx="115622" cy="38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114" y="3489"/>
                  <a:pt x="8077" y="6994"/>
                  <a:pt x="11887" y="10514"/>
                </a:cubicBezTo>
                <a:cubicBezTo>
                  <a:pt x="15128" y="13508"/>
                  <a:pt x="18262" y="16517"/>
                  <a:pt x="20378" y="19602"/>
                </a:cubicBezTo>
                <a:cubicBezTo>
                  <a:pt x="20833" y="20265"/>
                  <a:pt x="21240" y="20931"/>
                  <a:pt x="2160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3" name="Line"/>
          <p:cNvSpPr/>
          <p:nvPr/>
        </p:nvSpPr>
        <p:spPr>
          <a:xfrm>
            <a:off x="20084446" y="7688006"/>
            <a:ext cx="97144" cy="378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55" y="3093"/>
                  <a:pt x="16785" y="6160"/>
                  <a:pt x="13598" y="9193"/>
                </a:cubicBezTo>
                <a:cubicBezTo>
                  <a:pt x="9915" y="12698"/>
                  <a:pt x="5546" y="16154"/>
                  <a:pt x="1921" y="19663"/>
                </a:cubicBezTo>
                <a:cubicBezTo>
                  <a:pt x="1255" y="20307"/>
                  <a:pt x="615" y="20953"/>
                  <a:pt x="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4" name="Line"/>
          <p:cNvSpPr/>
          <p:nvPr/>
        </p:nvSpPr>
        <p:spPr>
          <a:xfrm>
            <a:off x="18443157" y="9927238"/>
            <a:ext cx="554158" cy="548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888" y="1992"/>
                  <a:pt x="18133" y="3946"/>
                  <a:pt x="16337" y="5861"/>
                </a:cubicBezTo>
                <a:cubicBezTo>
                  <a:pt x="11589" y="10925"/>
                  <a:pt x="6561" y="15709"/>
                  <a:pt x="1404" y="20345"/>
                </a:cubicBezTo>
                <a:cubicBezTo>
                  <a:pt x="937" y="20764"/>
                  <a:pt x="469" y="21183"/>
                  <a:pt x="0" y="21600"/>
                </a:cubicBezTo>
              </a:path>
            </a:pathLst>
          </a:custGeom>
          <a:noFill/>
          <a:ln w="635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600"/>
          </a:p>
        </p:txBody>
      </p:sp>
      <p:sp>
        <p:nvSpPr>
          <p:cNvPr id="145" name="Form Hypothesis"/>
          <p:cNvSpPr/>
          <p:nvPr/>
        </p:nvSpPr>
        <p:spPr>
          <a:xfrm>
            <a:off x="2328394" y="6022392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Form Hypothesis</a:t>
            </a:r>
          </a:p>
        </p:txBody>
      </p:sp>
      <p:sp>
        <p:nvSpPr>
          <p:cNvPr id="146" name="Design Experiment"/>
          <p:cNvSpPr/>
          <p:nvPr/>
        </p:nvSpPr>
        <p:spPr>
          <a:xfrm>
            <a:off x="3287208" y="3776358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Design Experiment</a:t>
            </a:r>
          </a:p>
        </p:txBody>
      </p:sp>
      <p:sp>
        <p:nvSpPr>
          <p:cNvPr id="147" name="Collect…"/>
          <p:cNvSpPr/>
          <p:nvPr/>
        </p:nvSpPr>
        <p:spPr>
          <a:xfrm>
            <a:off x="6098272" y="1720312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5000" dirty="0"/>
              <a:t>Data</a:t>
            </a:r>
          </a:p>
        </p:txBody>
      </p:sp>
      <p:sp>
        <p:nvSpPr>
          <p:cNvPr id="148" name="Explore or Test"/>
          <p:cNvSpPr/>
          <p:nvPr/>
        </p:nvSpPr>
        <p:spPr>
          <a:xfrm>
            <a:off x="17573286" y="3776358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Explore or Test</a:t>
            </a:r>
          </a:p>
        </p:txBody>
      </p:sp>
      <p:sp>
        <p:nvSpPr>
          <p:cNvPr id="149" name="Communicate Results"/>
          <p:cNvSpPr/>
          <p:nvPr/>
        </p:nvSpPr>
        <p:spPr>
          <a:xfrm>
            <a:off x="10577402" y="11087370"/>
            <a:ext cx="3603832" cy="1671216"/>
          </a:xfrm>
          <a:prstGeom prst="rect">
            <a:avLst/>
          </a:prstGeom>
          <a:solidFill>
            <a:srgbClr val="78AAD6"/>
          </a:solidFill>
          <a:ln w="25400" cap="flat">
            <a:solidFill>
              <a:srgbClr val="407AAA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 dirty="0"/>
              <a:t>Communicate</a:t>
            </a:r>
            <a:r>
              <a:rPr sz="5000" dirty="0"/>
              <a:t> Results</a:t>
            </a:r>
          </a:p>
        </p:txBody>
      </p:sp>
      <p:pic>
        <p:nvPicPr>
          <p:cNvPr id="1026" name="Picture 2" descr="File:R logo.svg">
            <a:extLst>
              <a:ext uri="{FF2B5EF4-FFF2-40B4-BE49-F238E27FC236}">
                <a16:creationId xmlns:a16="http://schemas.microsoft.com/office/drawing/2014/main" id="{833A9C7D-7991-47CC-A403-91F03C936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205" y="3529567"/>
            <a:ext cx="8701554" cy="674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C BY-SA RStudio"/>
          <p:cNvSpPr txBox="1"/>
          <p:nvPr/>
        </p:nvSpPr>
        <p:spPr>
          <a:xfrm>
            <a:off x="106973" y="13051586"/>
            <a:ext cx="2492670" cy="52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t>CC BY-SA RStudio</a:t>
            </a:r>
          </a:p>
        </p:txBody>
      </p:sp>
      <p:sp>
        <p:nvSpPr>
          <p:cNvPr id="126" name="Deploy app or publish paper"/>
          <p:cNvSpPr/>
          <p:nvPr/>
        </p:nvSpPr>
        <p:spPr>
          <a:xfrm>
            <a:off x="3287208" y="83204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127" name="Build app or write paper"/>
          <p:cNvSpPr/>
          <p:nvPr/>
        </p:nvSpPr>
        <p:spPr>
          <a:xfrm>
            <a:off x="6467290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128" name="Write code to apply a modeling algorithm."/>
          <p:cNvSpPr/>
          <p:nvPr/>
        </p:nvSpPr>
        <p:spPr>
          <a:xfrm>
            <a:off x="17573286" y="8253032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129" name="Transform the data. Do feature engineering."/>
          <p:cNvSpPr/>
          <p:nvPr/>
        </p:nvSpPr>
        <p:spPr>
          <a:xfrm>
            <a:off x="18451774" y="6016045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130" name="Visualize the data and/or results"/>
          <p:cNvSpPr/>
          <p:nvPr/>
        </p:nvSpPr>
        <p:spPr>
          <a:xfrm>
            <a:off x="14668466" y="10490020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131" name="Tidy data into useable form"/>
          <p:cNvSpPr/>
          <p:nvPr/>
        </p:nvSpPr>
        <p:spPr>
          <a:xfrm>
            <a:off x="14668466" y="1720314"/>
            <a:ext cx="3603832" cy="1671216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132" name="Import data into software"/>
          <p:cNvSpPr/>
          <p:nvPr/>
        </p:nvSpPr>
        <p:spPr>
          <a:xfrm>
            <a:off x="10386546" y="957419"/>
            <a:ext cx="3603832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grpSp>
        <p:nvGrpSpPr>
          <p:cNvPr id="150" name="Group"/>
          <p:cNvGrpSpPr/>
          <p:nvPr/>
        </p:nvGrpSpPr>
        <p:grpSpPr>
          <a:xfrm>
            <a:off x="2328395" y="1275395"/>
            <a:ext cx="18848722" cy="11483190"/>
            <a:chOff x="0" y="0"/>
            <a:chExt cx="18848721" cy="11483188"/>
          </a:xfrm>
        </p:grpSpPr>
        <p:sp>
          <p:nvSpPr>
            <p:cNvPr id="133" name="Line"/>
            <p:cNvSpPr/>
            <p:nvPr/>
          </p:nvSpPr>
          <p:spPr>
            <a:xfrm>
              <a:off x="1934131" y="6642020"/>
              <a:ext cx="134872" cy="410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085" y="18522"/>
                    <a:pt x="14700" y="15428"/>
                    <a:pt x="11447" y="12320"/>
                  </a:cubicBezTo>
                  <a:cubicBezTo>
                    <a:pt x="7838" y="8871"/>
                    <a:pt x="4390" y="5403"/>
                    <a:pt x="1493" y="1882"/>
                  </a:cubicBezTo>
                  <a:cubicBezTo>
                    <a:pt x="977" y="1256"/>
                    <a:pt x="480" y="629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4" name="Line"/>
            <p:cNvSpPr/>
            <p:nvPr/>
          </p:nvSpPr>
          <p:spPr>
            <a:xfrm>
              <a:off x="3377938" y="8978672"/>
              <a:ext cx="764340" cy="626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187" y="18728"/>
                    <a:pt x="14860" y="15707"/>
                    <a:pt x="11626" y="12543"/>
                  </a:cubicBezTo>
                  <a:cubicBezTo>
                    <a:pt x="7902" y="8901"/>
                    <a:pt x="4303" y="5073"/>
                    <a:pt x="868" y="1030"/>
                  </a:cubicBezTo>
                  <a:cubicBezTo>
                    <a:pt x="578" y="688"/>
                    <a:pt x="288" y="345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5" name="Line"/>
            <p:cNvSpPr/>
            <p:nvPr/>
          </p:nvSpPr>
          <p:spPr>
            <a:xfrm>
              <a:off x="7522143" y="11051402"/>
              <a:ext cx="728585" cy="133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091" y="19198"/>
                    <a:pt x="14595" y="16274"/>
                    <a:pt x="11115" y="12832"/>
                  </a:cubicBezTo>
                  <a:cubicBezTo>
                    <a:pt x="7388" y="9146"/>
                    <a:pt x="3682" y="4866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6" name="Line"/>
            <p:cNvSpPr/>
            <p:nvPr/>
          </p:nvSpPr>
          <p:spPr>
            <a:xfrm>
              <a:off x="12042388" y="10883868"/>
              <a:ext cx="850190" cy="198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17" y="3670"/>
                    <a:pt x="15229" y="7255"/>
                    <a:pt x="12035" y="10755"/>
                  </a:cubicBezTo>
                  <a:cubicBezTo>
                    <a:pt x="8603" y="14516"/>
                    <a:pt x="5161" y="18181"/>
                    <a:pt x="1662" y="20566"/>
                  </a:cubicBezTo>
                  <a:cubicBezTo>
                    <a:pt x="1109" y="20943"/>
                    <a:pt x="555" y="21288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7" name="Line"/>
            <p:cNvSpPr/>
            <p:nvPr/>
          </p:nvSpPr>
          <p:spPr>
            <a:xfrm>
              <a:off x="1881858" y="4356598"/>
              <a:ext cx="100452" cy="389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112" y="19127"/>
                    <a:pt x="4254" y="16655"/>
                    <a:pt x="6425" y="14186"/>
                  </a:cubicBezTo>
                  <a:cubicBezTo>
                    <a:pt x="9044" y="11207"/>
                    <a:pt x="11706" y="8230"/>
                    <a:pt x="14977" y="5295"/>
                  </a:cubicBezTo>
                  <a:cubicBezTo>
                    <a:pt x="16963" y="3512"/>
                    <a:pt x="19172" y="1746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8" name="Line"/>
            <p:cNvSpPr/>
            <p:nvPr/>
          </p:nvSpPr>
          <p:spPr>
            <a:xfrm>
              <a:off x="3058369" y="1988024"/>
              <a:ext cx="524327" cy="517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45" y="18405"/>
                    <a:pt x="5579" y="15289"/>
                    <a:pt x="8499" y="12256"/>
                  </a:cubicBezTo>
                  <a:cubicBezTo>
                    <a:pt x="12089" y="8527"/>
                    <a:pt x="15807" y="4924"/>
                    <a:pt x="19735" y="1564"/>
                  </a:cubicBezTo>
                  <a:cubicBezTo>
                    <a:pt x="20352" y="1036"/>
                    <a:pt x="20973" y="515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39" name="Line"/>
            <p:cNvSpPr/>
            <p:nvPr/>
          </p:nvSpPr>
          <p:spPr>
            <a:xfrm>
              <a:off x="6287344" y="66342"/>
              <a:ext cx="1387245" cy="37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79" y="18013"/>
                    <a:pt x="5589" y="14758"/>
                    <a:pt x="8426" y="11840"/>
                  </a:cubicBezTo>
                  <a:cubicBezTo>
                    <a:pt x="11694" y="8479"/>
                    <a:pt x="14994" y="5568"/>
                    <a:pt x="18300" y="2763"/>
                  </a:cubicBezTo>
                  <a:cubicBezTo>
                    <a:pt x="19400" y="1830"/>
                    <a:pt x="20499" y="909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0" name="Line"/>
            <p:cNvSpPr/>
            <p:nvPr/>
          </p:nvSpPr>
          <p:spPr>
            <a:xfrm>
              <a:off x="11665793" y="0"/>
              <a:ext cx="1210934" cy="261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39" y="2364"/>
                    <a:pt x="6859" y="5274"/>
                    <a:pt x="10255" y="8726"/>
                  </a:cubicBezTo>
                  <a:cubicBezTo>
                    <a:pt x="13764" y="12295"/>
                    <a:pt x="17245" y="16439"/>
                    <a:pt x="20726" y="20564"/>
                  </a:cubicBezTo>
                  <a:cubicBezTo>
                    <a:pt x="21017" y="20910"/>
                    <a:pt x="21309" y="21255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1" name="Line"/>
            <p:cNvSpPr/>
            <p:nvPr/>
          </p:nvSpPr>
          <p:spPr>
            <a:xfrm>
              <a:off x="15945693" y="1816099"/>
              <a:ext cx="542435" cy="484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354" y="2935"/>
                    <a:pt x="6624" y="5986"/>
                    <a:pt x="9807" y="9151"/>
                  </a:cubicBezTo>
                  <a:cubicBezTo>
                    <a:pt x="13455" y="12779"/>
                    <a:pt x="16985" y="16553"/>
                    <a:pt x="20477" y="20370"/>
                  </a:cubicBezTo>
                  <a:cubicBezTo>
                    <a:pt x="20852" y="20779"/>
                    <a:pt x="21226" y="21189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2" name="Line"/>
            <p:cNvSpPr/>
            <p:nvPr/>
          </p:nvSpPr>
          <p:spPr>
            <a:xfrm>
              <a:off x="17688768" y="4173239"/>
              <a:ext cx="115621" cy="385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3489"/>
                    <a:pt x="8077" y="6994"/>
                    <a:pt x="11887" y="10514"/>
                  </a:cubicBezTo>
                  <a:cubicBezTo>
                    <a:pt x="15128" y="13508"/>
                    <a:pt x="18262" y="16517"/>
                    <a:pt x="20378" y="19602"/>
                  </a:cubicBezTo>
                  <a:cubicBezTo>
                    <a:pt x="20833" y="20265"/>
                    <a:pt x="21240" y="20931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3" name="Line"/>
            <p:cNvSpPr/>
            <p:nvPr/>
          </p:nvSpPr>
          <p:spPr>
            <a:xfrm>
              <a:off x="17756051" y="6412611"/>
              <a:ext cx="97143" cy="3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455" y="3093"/>
                    <a:pt x="16785" y="6160"/>
                    <a:pt x="13598" y="9193"/>
                  </a:cubicBezTo>
                  <a:cubicBezTo>
                    <a:pt x="9915" y="12698"/>
                    <a:pt x="5546" y="16154"/>
                    <a:pt x="1921" y="19663"/>
                  </a:cubicBezTo>
                  <a:cubicBezTo>
                    <a:pt x="1255" y="20307"/>
                    <a:pt x="615" y="20953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4" name="Line"/>
            <p:cNvSpPr/>
            <p:nvPr/>
          </p:nvSpPr>
          <p:spPr>
            <a:xfrm>
              <a:off x="16114762" y="8651843"/>
              <a:ext cx="554157" cy="548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88" y="1992"/>
                    <a:pt x="18133" y="3946"/>
                    <a:pt x="16337" y="5861"/>
                  </a:cubicBezTo>
                  <a:cubicBezTo>
                    <a:pt x="11589" y="10925"/>
                    <a:pt x="6561" y="15709"/>
                    <a:pt x="1404" y="20345"/>
                  </a:cubicBezTo>
                  <a:cubicBezTo>
                    <a:pt x="937" y="20764"/>
                    <a:pt x="469" y="21183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45" name="Form Hypothesis"/>
            <p:cNvSpPr/>
            <p:nvPr/>
          </p:nvSpPr>
          <p:spPr>
            <a:xfrm>
              <a:off x="0" y="4746998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Form Hypothesis</a:t>
              </a:r>
            </a:p>
          </p:txBody>
        </p:sp>
        <p:sp>
          <p:nvSpPr>
            <p:cNvPr id="146" name="Design Experiment"/>
            <p:cNvSpPr/>
            <p:nvPr/>
          </p:nvSpPr>
          <p:spPr>
            <a:xfrm>
              <a:off x="958813" y="250096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Design Experiment</a:t>
              </a:r>
            </a:p>
          </p:txBody>
        </p:sp>
        <p:sp>
          <p:nvSpPr>
            <p:cNvPr id="147" name="Collect…"/>
            <p:cNvSpPr/>
            <p:nvPr/>
          </p:nvSpPr>
          <p:spPr>
            <a:xfrm>
              <a:off x="3769878" y="444918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rPr sz="5000"/>
                <a:t>Collect </a:t>
              </a:r>
            </a:p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rPr sz="5000"/>
                <a:t>Data</a:t>
              </a:r>
            </a:p>
          </p:txBody>
        </p:sp>
        <p:sp>
          <p:nvSpPr>
            <p:cNvPr id="148" name="Explore or Test"/>
            <p:cNvSpPr/>
            <p:nvPr/>
          </p:nvSpPr>
          <p:spPr>
            <a:xfrm>
              <a:off x="15244891" y="250096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Explore or Test</a:t>
              </a:r>
            </a:p>
          </p:txBody>
        </p:sp>
        <p:sp>
          <p:nvSpPr>
            <p:cNvPr id="149" name="Communicate Results"/>
            <p:cNvSpPr/>
            <p:nvPr/>
          </p:nvSpPr>
          <p:spPr>
            <a:xfrm>
              <a:off x="8249008" y="981197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rPr sz="4500"/>
                <a:t>Communicate</a:t>
              </a:r>
              <a:r>
                <a:rPr sz="5000"/>
                <a:t> Results</a:t>
              </a:r>
            </a:p>
          </p:txBody>
        </p:sp>
      </p:grpSp>
      <p:sp>
        <p:nvSpPr>
          <p:cNvPr id="151" name="Import"/>
          <p:cNvSpPr txBox="1"/>
          <p:nvPr/>
        </p:nvSpPr>
        <p:spPr>
          <a:xfrm>
            <a:off x="593612" y="6233041"/>
            <a:ext cx="3604680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Import</a:t>
            </a:r>
          </a:p>
        </p:txBody>
      </p:sp>
      <p:sp>
        <p:nvSpPr>
          <p:cNvPr id="152" name="Tidy"/>
          <p:cNvSpPr txBox="1"/>
          <p:nvPr/>
        </p:nvSpPr>
        <p:spPr>
          <a:xfrm>
            <a:off x="5322891" y="6233041"/>
            <a:ext cx="2064438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Tidy</a:t>
            </a:r>
          </a:p>
        </p:txBody>
      </p:sp>
      <p:sp>
        <p:nvSpPr>
          <p:cNvPr id="153" name="Visualize"/>
          <p:cNvSpPr txBox="1"/>
          <p:nvPr/>
        </p:nvSpPr>
        <p:spPr>
          <a:xfrm>
            <a:off x="9406235" y="4058902"/>
            <a:ext cx="3604682" cy="124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Visualize</a:t>
            </a:r>
          </a:p>
        </p:txBody>
      </p:sp>
      <p:sp>
        <p:nvSpPr>
          <p:cNvPr id="154" name="Transform"/>
          <p:cNvSpPr txBox="1"/>
          <p:nvPr/>
        </p:nvSpPr>
        <p:spPr>
          <a:xfrm>
            <a:off x="8602502" y="7690148"/>
            <a:ext cx="3712588" cy="124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Transform</a:t>
            </a:r>
          </a:p>
        </p:txBody>
      </p:sp>
      <p:sp>
        <p:nvSpPr>
          <p:cNvPr id="155" name="Model"/>
          <p:cNvSpPr txBox="1"/>
          <p:nvPr/>
        </p:nvSpPr>
        <p:spPr>
          <a:xfrm>
            <a:off x="12590987" y="6233041"/>
            <a:ext cx="3604682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Model</a:t>
            </a:r>
          </a:p>
        </p:txBody>
      </p:sp>
      <p:sp>
        <p:nvSpPr>
          <p:cNvPr id="156" name="Communicate"/>
          <p:cNvSpPr txBox="1"/>
          <p:nvPr/>
        </p:nvSpPr>
        <p:spPr>
          <a:xfrm>
            <a:off x="17411441" y="6233041"/>
            <a:ext cx="5590582" cy="1249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Communicate</a:t>
            </a:r>
          </a:p>
        </p:txBody>
      </p:sp>
      <p:grpSp>
        <p:nvGrpSpPr>
          <p:cNvPr id="164" name="Group"/>
          <p:cNvGrpSpPr/>
          <p:nvPr/>
        </p:nvGrpSpPr>
        <p:grpSpPr>
          <a:xfrm>
            <a:off x="3992772" y="4758177"/>
            <a:ext cx="13545980" cy="5461082"/>
            <a:chOff x="0" y="0"/>
            <a:chExt cx="13545978" cy="5461079"/>
          </a:xfrm>
        </p:grpSpPr>
        <p:sp>
          <p:nvSpPr>
            <p:cNvPr id="158" name="Line"/>
            <p:cNvSpPr/>
            <p:nvPr/>
          </p:nvSpPr>
          <p:spPr>
            <a:xfrm>
              <a:off x="0" y="2127736"/>
              <a:ext cx="1402730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59" name="Line"/>
            <p:cNvSpPr/>
            <p:nvPr/>
          </p:nvSpPr>
          <p:spPr>
            <a:xfrm>
              <a:off x="11802375" y="2099823"/>
              <a:ext cx="1743604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0" name="Line"/>
            <p:cNvSpPr/>
            <p:nvPr/>
          </p:nvSpPr>
          <p:spPr>
            <a:xfrm>
              <a:off x="3524039" y="2254736"/>
              <a:ext cx="1402731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1" name="Line"/>
            <p:cNvSpPr/>
            <p:nvPr/>
          </p:nvSpPr>
          <p:spPr>
            <a:xfrm rot="18241080">
              <a:off x="6963688" y="2335115"/>
              <a:ext cx="3276810" cy="226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45" extrusionOk="0">
                  <a:moveTo>
                    <a:pt x="0" y="0"/>
                  </a:moveTo>
                  <a:cubicBezTo>
                    <a:pt x="324" y="6917"/>
                    <a:pt x="3006" y="13218"/>
                    <a:pt x="7234" y="16995"/>
                  </a:cubicBezTo>
                  <a:cubicBezTo>
                    <a:pt x="11503" y="20810"/>
                    <a:pt x="16838" y="21600"/>
                    <a:pt x="21600" y="19123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2" name="Line"/>
            <p:cNvSpPr/>
            <p:nvPr/>
          </p:nvSpPr>
          <p:spPr>
            <a:xfrm rot="18241080">
              <a:off x="9422268" y="-126091"/>
              <a:ext cx="679239" cy="185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7" h="21600" extrusionOk="0">
                  <a:moveTo>
                    <a:pt x="20497" y="0"/>
                  </a:moveTo>
                  <a:cubicBezTo>
                    <a:pt x="21600" y="3925"/>
                    <a:pt x="20360" y="7894"/>
                    <a:pt x="16869" y="11611"/>
                  </a:cubicBezTo>
                  <a:cubicBezTo>
                    <a:pt x="13325" y="15386"/>
                    <a:pt x="7555" y="18802"/>
                    <a:pt x="0" y="21600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3" name="Line"/>
            <p:cNvSpPr/>
            <p:nvPr/>
          </p:nvSpPr>
          <p:spPr>
            <a:xfrm rot="18241080">
              <a:off x="4762449" y="1218705"/>
              <a:ext cx="2318724" cy="1075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4" extrusionOk="0">
                  <a:moveTo>
                    <a:pt x="0" y="20894"/>
                  </a:moveTo>
                  <a:cubicBezTo>
                    <a:pt x="2392" y="13395"/>
                    <a:pt x="5770" y="7494"/>
                    <a:pt x="9728" y="3896"/>
                  </a:cubicBezTo>
                  <a:cubicBezTo>
                    <a:pt x="13460" y="504"/>
                    <a:pt x="17564" y="-706"/>
                    <a:pt x="21600" y="396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</p:grpSp>
      <p:grpSp>
        <p:nvGrpSpPr>
          <p:cNvPr id="167" name="Group"/>
          <p:cNvGrpSpPr/>
          <p:nvPr/>
        </p:nvGrpSpPr>
        <p:grpSpPr>
          <a:xfrm>
            <a:off x="281355" y="2844775"/>
            <a:ext cx="23734206" cy="8573898"/>
            <a:chOff x="0" y="0"/>
            <a:chExt cx="22824372" cy="8573897"/>
          </a:xfrm>
        </p:grpSpPr>
        <p:sp>
          <p:nvSpPr>
            <p:cNvPr id="165" name="Rounded Rectangle"/>
            <p:cNvSpPr/>
            <p:nvPr/>
          </p:nvSpPr>
          <p:spPr>
            <a:xfrm>
              <a:off x="0" y="0"/>
              <a:ext cx="22824373" cy="8026454"/>
            </a:xfrm>
            <a:prstGeom prst="roundRect">
              <a:avLst>
                <a:gd name="adj" fmla="val 15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8" tIns="71438" rIns="71438" bIns="71438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600"/>
            </a:p>
          </p:txBody>
        </p:sp>
        <p:sp>
          <p:nvSpPr>
            <p:cNvPr id="166" name="Program"/>
            <p:cNvSpPr txBox="1"/>
            <p:nvPr/>
          </p:nvSpPr>
          <p:spPr>
            <a:xfrm>
              <a:off x="16066434" y="7323977"/>
              <a:ext cx="3604681" cy="1249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Program</a:t>
              </a:r>
            </a:p>
          </p:txBody>
        </p:sp>
      </p:grpSp>
      <p:sp>
        <p:nvSpPr>
          <p:cNvPr id="168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10000"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rPr sz="1000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153823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93336 -0.002359 -0.185031 0.043765 -0.263834 0.132715 C -0.318243 0.194129 -0.365070 0.274544 -0.401478 0.369086" pathEditMode="relative">
                                      <p:cBhvr>
                                        <p:cTn id="1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53389 -0.050116 -0.114349 -0.068809 -0.174098 -0.053388 C -0.287436 -0.024134 -0.381104 0.118755 -0.414582 0.313465" pathEditMode="relative">
                                      <p:cBhvr>
                                        <p:cTn id="1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08916 -0.317006 -0.221953 -0.471308 -0.352944 -0.255637 C -0.409834 -0.161971 -0.426477 -0.013965 -0.394216 0.111385" pathEditMode="relative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61875 -0.098834 0.050058 -0.276788 -0.023063 -0.347289 C -0.103319 -0.424670 -0.201344 -0.325031 -0.204543 -0.162819" pathEditMode="relative">
                                      <p:cBhvr>
                                        <p:cTn id="1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108788 -0.024928 0.178899 -0.217656 0.147064 -0.404263 C 0.097762 -0.693250 -0.120652 -0.742334 -0.208853 -0.484246" pathEditMode="relative">
                                      <p:cBhvr>
                                        <p:cTn id="1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62062 0.052426 0.129937 0.079228 0.198648 0.078401 C 0.296513 0.077224 0.393076 0.017993 0.449062 -0.119509 C 0.480082 -0.195697 0.494888 -0.290290 0.489461 -0.386098" pathEditMode="relative">
                                      <p:cBhvr>
                                        <p:cTn id="2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55847 0.105583 0.128837 0.177551 0.208790 0.205866 C 0.365901 0.261506 0.526770 0.148280 0.619877 -0.083475" pathEditMode="relative">
                                      <p:cBhvr>
                                        <p:cTn id="2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5" dur="500" fill="hold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2" dur="500" fill="hold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9" dur="500" fill="hold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46" dur="500" fill="hold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53" dur="500" fill="hold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0" dur="500" fill="hold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3" dur="500" fill="hold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 advAuto="0"/>
      <p:bldP spid="127" grpId="0" animBg="1" advAuto="0"/>
      <p:bldP spid="128" grpId="0" animBg="1" advAuto="0"/>
      <p:bldP spid="129" grpId="0" animBg="1" advAuto="0"/>
      <p:bldP spid="130" grpId="0" animBg="1" advAuto="0"/>
      <p:bldP spid="131" grpId="0" animBg="1" advAuto="0"/>
      <p:bldP spid="132" grpId="0" animBg="1" advAuto="0"/>
      <p:bldP spid="150" grpId="0" animBg="1" advAuto="0"/>
      <p:bldP spid="151" grpId="0"/>
      <p:bldP spid="152" grpId="0"/>
      <p:bldP spid="153" grpId="0"/>
      <p:bldP spid="154" grpId="0"/>
      <p:bldP spid="155" grpId="0"/>
      <p:bldP spid="156" grpId="0"/>
      <p:bldP spid="164" grpId="0" animBg="1" advAuto="0"/>
      <p:bldP spid="167" grpId="0" animBg="1" advAuto="0"/>
      <p:bldP spid="168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 Packages"/>
          <p:cNvSpPr txBox="1"/>
          <p:nvPr/>
        </p:nvSpPr>
        <p:spPr>
          <a:xfrm>
            <a:off x="2628899" y="3557489"/>
            <a:ext cx="18716626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Meet the tools:</a:t>
            </a:r>
          </a:p>
          <a:p>
            <a:r>
              <a:rPr lang="en-GB" dirty="0"/>
              <a:t>R and RStudio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23485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/engine-dashboard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62400" y="3886200"/>
            <a:ext cx="16459200" cy="594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E7A8D08-B799-4D60-A01C-63CDC966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RStudio?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DAD24C-29E3-4E0C-927A-926CA6AE08CB}"/>
              </a:ext>
            </a:extLst>
          </p:cNvPr>
          <p:cNvSpPr/>
          <p:nvPr/>
        </p:nvSpPr>
        <p:spPr>
          <a:xfrm>
            <a:off x="10028459" y="11654559"/>
            <a:ext cx="41264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hangingPunct="1"/>
            <a:r>
              <a:rPr lang="en-GB" sz="36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Source: </a:t>
            </a:r>
            <a:r>
              <a:rPr lang="en-GB" sz="3600" kern="1200" dirty="0">
                <a:solidFill>
                  <a:prstClr val="black"/>
                </a:solidFill>
                <a:latin typeface="Calibri"/>
                <a:ea typeface="+mn-ea"/>
                <a:cs typeface="+mn-cs"/>
                <a:hlinkClick r:id="rId3"/>
              </a:rPr>
              <a:t>Modern Dive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" name="Group"/>
          <p:cNvGrpSpPr/>
          <p:nvPr/>
        </p:nvGrpSpPr>
        <p:grpSpPr>
          <a:xfrm>
            <a:off x="5747578" y="1833872"/>
            <a:ext cx="12662300" cy="8376050"/>
            <a:chOff x="-1" y="0"/>
            <a:chExt cx="12662298" cy="8376048"/>
          </a:xfrm>
        </p:grpSpPr>
        <p:sp>
          <p:nvSpPr>
            <p:cNvPr id="90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Garrett"/>
            <p:cNvSpPr txBox="1"/>
            <p:nvPr/>
          </p:nvSpPr>
          <p:spPr>
            <a:xfrm>
              <a:off x="-1" y="2873320"/>
              <a:ext cx="12662297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02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rPr lang="en-GB" dirty="0"/>
                <a:t>Mike</a:t>
              </a:r>
              <a:endParaRPr dirty="0"/>
            </a:p>
          </p:txBody>
        </p:sp>
        <p:sp>
          <p:nvSpPr>
            <p:cNvPr id="93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9000" b="1" spc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94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DE34C-E94F-469D-A2E0-87B11CCFDAB4}"/>
              </a:ext>
            </a:extLst>
          </p:cNvPr>
          <p:cNvGrpSpPr/>
          <p:nvPr/>
        </p:nvGrpSpPr>
        <p:grpSpPr>
          <a:xfrm>
            <a:off x="6729706" y="10825336"/>
            <a:ext cx="10668000" cy="1064887"/>
            <a:chOff x="5860852" y="10817241"/>
            <a:chExt cx="10349592" cy="1064887"/>
          </a:xfrm>
        </p:grpSpPr>
        <p:sp>
          <p:nvSpPr>
            <p:cNvPr id="96" name=" @StatGarrett"/>
            <p:cNvSpPr txBox="1"/>
            <p:nvPr/>
          </p:nvSpPr>
          <p:spPr>
            <a:xfrm>
              <a:off x="5860852" y="10817241"/>
              <a:ext cx="5359082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78AAD6"/>
                  </a:solidFill>
                  <a:latin typeface="FontAwesome"/>
                  <a:ea typeface="FontAwesome"/>
                  <a:cs typeface="FontAwesome"/>
                  <a:sym typeface="FontAwesome"/>
                </a:rPr>
                <a:t></a:t>
              </a:r>
              <a:r>
                <a:rPr dirty="0"/>
                <a:t> </a:t>
              </a:r>
              <a:r>
                <a:rPr dirty="0">
                  <a:solidFill>
                    <a:srgbClr val="53585F"/>
                  </a:solidFill>
                </a:rPr>
                <a:t>@</a:t>
              </a: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  <p:pic>
          <p:nvPicPr>
            <p:cNvPr id="1030" name="Picture 6" descr="Image result for github">
              <a:extLst>
                <a:ext uri="{FF2B5EF4-FFF2-40B4-BE49-F238E27FC236}">
                  <a16:creationId xmlns:a16="http://schemas.microsoft.com/office/drawing/2014/main" id="{3BAEBA73-1C76-4C27-AA22-4257428C8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933" y="10920286"/>
              <a:ext cx="858795" cy="85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 @StatGarrett">
              <a:extLst>
                <a:ext uri="{FF2B5EF4-FFF2-40B4-BE49-F238E27FC236}">
                  <a16:creationId xmlns:a16="http://schemas.microsoft.com/office/drawing/2014/main" id="{E93B331F-FF8C-446B-89A3-B542BA0F527A}"/>
                </a:ext>
              </a:extLst>
            </p:cNvPr>
            <p:cNvSpPr txBox="1"/>
            <p:nvPr/>
          </p:nvSpPr>
          <p:spPr>
            <a:xfrm>
              <a:off x="12078728" y="10817241"/>
              <a:ext cx="4131716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</p:grpSp>
      <p:sp>
        <p:nvSpPr>
          <p:cNvPr id="14" name=" @StatGarrett">
            <a:extLst>
              <a:ext uri="{FF2B5EF4-FFF2-40B4-BE49-F238E27FC236}">
                <a16:creationId xmlns:a16="http://schemas.microsoft.com/office/drawing/2014/main" id="{12122DF1-F068-468F-9F76-B8A82DB722EB}"/>
              </a:ext>
            </a:extLst>
          </p:cNvPr>
          <p:cNvSpPr txBox="1"/>
          <p:nvPr/>
        </p:nvSpPr>
        <p:spPr>
          <a:xfrm>
            <a:off x="8047746" y="11858313"/>
            <a:ext cx="8734183" cy="1064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/>
          <a:p>
            <a:pPr algn="l">
              <a:defRPr sz="56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GB" sz="5400" dirty="0"/>
              <a:t>Mike.K.Smith@Pfizer.com</a:t>
            </a:r>
            <a:endParaRPr sz="5400" dirty="0">
              <a:solidFill>
                <a:srgbClr val="53585F"/>
              </a:solidFill>
            </a:endParaRPr>
          </a:p>
        </p:txBody>
      </p:sp>
      <p:pic>
        <p:nvPicPr>
          <p:cNvPr id="15" name="Graphic 14" descr="Email">
            <a:extLst>
              <a:ext uri="{FF2B5EF4-FFF2-40B4-BE49-F238E27FC236}">
                <a16:creationId xmlns:a16="http://schemas.microsoft.com/office/drawing/2014/main" id="{BC89FF31-9DB7-4651-BEF6-4D4F224CF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9027" y="12042333"/>
            <a:ext cx="705037" cy="7050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Let’s take a tour - R / RStudio</a:t>
            </a:r>
          </a:p>
        </p:txBody>
      </p:sp>
      <p:pic>
        <p:nvPicPr>
          <p:cNvPr id="3" name="Picture 1" descr="../img/dem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65800" y="3200400"/>
            <a:ext cx="12852400" cy="904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87F5D-B33B-4010-ADA4-A7BDD339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Concepts introduced: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Console</a:t>
            </a:r>
            <a:endParaRPr lang="en-GB" dirty="0"/>
          </a:p>
          <a:p>
            <a:r>
              <a:rPr lang="en-GB"/>
              <a:t>Saving sequences of commands </a:t>
            </a:r>
            <a:r>
              <a:rPr lang="en-GB" dirty="0"/>
              <a:t>in an R script</a:t>
            </a:r>
            <a:endParaRPr dirty="0"/>
          </a:p>
          <a:p>
            <a:r>
              <a:rPr dirty="0"/>
              <a:t>Using R as a calculator</a:t>
            </a:r>
          </a:p>
          <a:p>
            <a:r>
              <a:rPr dirty="0"/>
              <a:t>Environment</a:t>
            </a:r>
          </a:p>
          <a:p>
            <a:r>
              <a:rPr dirty="0"/>
              <a:t>Loading and viewing a data frame</a:t>
            </a:r>
          </a:p>
          <a:p>
            <a:r>
              <a:rPr dirty="0"/>
              <a:t>Accessing a variable in a data frame</a:t>
            </a:r>
          </a:p>
          <a:p>
            <a:r>
              <a:rPr dirty="0"/>
              <a:t>R functions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8867-AD4A-4B6B-A371-57AC7367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(absolute)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3308-B75E-4239-ADD4-10CE51569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566" y="3225801"/>
            <a:ext cx="20432868" cy="9051926"/>
          </a:xfrm>
        </p:spPr>
        <p:txBody>
          <a:bodyPr>
            <a:normAutofit/>
          </a:bodyPr>
          <a:lstStyle/>
          <a:p>
            <a:r>
              <a:rPr lang="en-GB" dirty="0"/>
              <a:t>Most things are functions:</a:t>
            </a:r>
          </a:p>
          <a:p>
            <a:pPr marL="914400" lvl="1" indent="0">
              <a:buNone/>
            </a:pPr>
            <a:r>
              <a:rPr lang="en-GB" sz="6000" b="1" dirty="0" err="1">
                <a:solidFill>
                  <a:srgbClr val="007020"/>
                </a:solidFill>
                <a:latin typeface="Courier"/>
              </a:rPr>
              <a:t>do_this</a:t>
            </a:r>
            <a:r>
              <a:rPr lang="en-GB" sz="6000" dirty="0">
                <a:latin typeface="Courier"/>
              </a:rPr>
              <a:t>(</a:t>
            </a:r>
            <a:r>
              <a:rPr lang="en-GB" sz="6000" dirty="0" err="1">
                <a:latin typeface="Courier"/>
              </a:rPr>
              <a:t>to_this</a:t>
            </a:r>
            <a:r>
              <a:rPr lang="en-GB" sz="6000" dirty="0">
                <a:latin typeface="Courier"/>
              </a:rPr>
              <a:t>)</a:t>
            </a:r>
            <a:br>
              <a:rPr lang="en-GB" dirty="0"/>
            </a:br>
            <a:r>
              <a:rPr lang="en-GB" sz="6000" b="1" dirty="0" err="1">
                <a:solidFill>
                  <a:srgbClr val="007020"/>
                </a:solidFill>
                <a:latin typeface="Courier"/>
              </a:rPr>
              <a:t>do_that</a:t>
            </a:r>
            <a:r>
              <a:rPr lang="en-GB" sz="6000" dirty="0">
                <a:latin typeface="Courier"/>
              </a:rPr>
              <a:t>(</a:t>
            </a:r>
            <a:r>
              <a:rPr lang="en-GB" sz="6000" dirty="0" err="1">
                <a:latin typeface="Courier"/>
              </a:rPr>
              <a:t>to_this</a:t>
            </a:r>
            <a:r>
              <a:rPr lang="en-GB" sz="6000" dirty="0">
                <a:latin typeface="Courier"/>
              </a:rPr>
              <a:t>, </a:t>
            </a:r>
            <a:r>
              <a:rPr lang="en-GB" sz="6000" dirty="0" err="1">
                <a:latin typeface="Courier"/>
              </a:rPr>
              <a:t>with_these_arguments</a:t>
            </a:r>
            <a:r>
              <a:rPr lang="en-GB" sz="6000" dirty="0">
                <a:latin typeface="Courier"/>
              </a:rPr>
              <a:t>)</a:t>
            </a:r>
          </a:p>
          <a:p>
            <a:pPr lvl="1"/>
            <a:endParaRPr lang="en-GB" dirty="0"/>
          </a:p>
          <a:p>
            <a:r>
              <a:rPr lang="en-GB" dirty="0"/>
              <a:t>Assign results to an object:</a:t>
            </a:r>
          </a:p>
          <a:p>
            <a:pPr marL="914400" lvl="1" indent="0">
              <a:buNone/>
            </a:pPr>
            <a:r>
              <a:rPr lang="en-GB" sz="6000" dirty="0" err="1">
                <a:latin typeface="Courier"/>
              </a:rPr>
              <a:t>myObject</a:t>
            </a:r>
            <a:r>
              <a:rPr lang="en-GB" sz="6000" dirty="0">
                <a:latin typeface="Courier"/>
              </a:rPr>
              <a:t> </a:t>
            </a:r>
            <a:r>
              <a:rPr lang="en-GB" sz="6000" b="1" dirty="0">
                <a:solidFill>
                  <a:srgbClr val="FF0000"/>
                </a:solidFill>
                <a:latin typeface="Courier"/>
              </a:rPr>
              <a:t>&lt;-</a:t>
            </a:r>
            <a:r>
              <a:rPr lang="en-GB" sz="6000" dirty="0">
                <a:latin typeface="Courier"/>
              </a:rPr>
              <a:t> 2 * 2</a:t>
            </a:r>
          </a:p>
        </p:txBody>
      </p:sp>
    </p:spTree>
    <p:extLst>
      <p:ext uri="{BB962C8B-B14F-4D97-AF65-F5344CB8AC3E}">
        <p14:creationId xmlns:p14="http://schemas.microsoft.com/office/powerpoint/2010/main" val="706429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 Package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 Packages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338" name="Group"/>
          <p:cNvGrpSpPr/>
          <p:nvPr/>
        </p:nvGrpSpPr>
        <p:grpSpPr>
          <a:xfrm>
            <a:off x="1708470" y="856090"/>
            <a:ext cx="7105330" cy="10176771"/>
            <a:chOff x="0" y="0"/>
            <a:chExt cx="7105326" cy="10176769"/>
          </a:xfrm>
        </p:grpSpPr>
        <p:grpSp>
          <p:nvGrpSpPr>
            <p:cNvPr id="320" name="Group"/>
            <p:cNvGrpSpPr/>
            <p:nvPr/>
          </p:nvGrpSpPr>
          <p:grpSpPr>
            <a:xfrm>
              <a:off x="0" y="0"/>
              <a:ext cx="1342064" cy="1342065"/>
              <a:chOff x="0" y="0"/>
              <a:chExt cx="1342063" cy="1342064"/>
            </a:xfrm>
          </p:grpSpPr>
          <p:pic>
            <p:nvPicPr>
              <p:cNvPr id="316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8036"/>
                <a:ext cx="1334028" cy="133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38100" dist="38100" dir="5400000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17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63701" b="70938"/>
              <a:stretch>
                <a:fillRect/>
              </a:stretch>
            </p:blipFill>
            <p:spPr>
              <a:xfrm>
                <a:off x="857832" y="0"/>
                <a:ext cx="484232" cy="3876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18" name="Rectangle"/>
              <p:cNvSpPr/>
              <p:nvPr/>
            </p:nvSpPr>
            <p:spPr>
              <a:xfrm>
                <a:off x="208944" y="321452"/>
                <a:ext cx="932213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9" name="Rectangle"/>
              <p:cNvSpPr/>
              <p:nvPr/>
            </p:nvSpPr>
            <p:spPr>
              <a:xfrm>
                <a:off x="564959" y="375386"/>
                <a:ext cx="340429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321" name="function1()…"/>
            <p:cNvSpPr txBox="1"/>
            <p:nvPr/>
          </p:nvSpPr>
          <p:spPr>
            <a:xfrm>
              <a:off x="0" y="7228102"/>
              <a:ext cx="3957637" cy="2948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t">
              <a:normAutofit/>
            </a:bodyPr>
            <a:lstStyle/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function1()</a:t>
              </a:r>
            </a:p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function2()</a:t>
              </a:r>
            </a:p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function3()</a:t>
              </a:r>
            </a:p>
            <a:p>
              <a:pPr algn="l">
                <a:lnSpc>
                  <a:spcPct val="40000"/>
                </a:lnSpc>
                <a:spcBef>
                  <a:spcPts val="2400"/>
                </a:spcBef>
                <a:defRPr sz="40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latin typeface="Monaco"/>
                  <a:ea typeface="Monaco"/>
                  <a:cs typeface="Monaco"/>
                  <a:sym typeface="Monaco"/>
                </a:rPr>
                <a:t>function4()</a:t>
              </a:r>
            </a:p>
          </p:txBody>
        </p:sp>
        <p:sp>
          <p:nvSpPr>
            <p:cNvPr id="322" name="help"/>
            <p:cNvSpPr txBox="1"/>
            <p:nvPr/>
          </p:nvSpPr>
          <p:spPr>
            <a:xfrm>
              <a:off x="237232" y="365014"/>
              <a:ext cx="904847" cy="612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5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help</a:t>
              </a:r>
            </a:p>
          </p:txBody>
        </p:sp>
        <p:grpSp>
          <p:nvGrpSpPr>
            <p:cNvPr id="327" name="Group"/>
            <p:cNvGrpSpPr/>
            <p:nvPr/>
          </p:nvGrpSpPr>
          <p:grpSpPr>
            <a:xfrm>
              <a:off x="1312332" y="0"/>
              <a:ext cx="1342065" cy="1342065"/>
              <a:chOff x="0" y="0"/>
              <a:chExt cx="1342063" cy="1342064"/>
            </a:xfrm>
          </p:grpSpPr>
          <p:pic>
            <p:nvPicPr>
              <p:cNvPr id="323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8036"/>
                <a:ext cx="1334028" cy="133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38100" dist="38100" dir="5400000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24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63701" b="70938"/>
              <a:stretch>
                <a:fillRect/>
              </a:stretch>
            </p:blipFill>
            <p:spPr>
              <a:xfrm>
                <a:off x="857832" y="0"/>
                <a:ext cx="484232" cy="3876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25" name="Rectangle"/>
              <p:cNvSpPr/>
              <p:nvPr/>
            </p:nvSpPr>
            <p:spPr>
              <a:xfrm>
                <a:off x="208944" y="321452"/>
                <a:ext cx="932213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6" name="Rectangle"/>
              <p:cNvSpPr/>
              <p:nvPr/>
            </p:nvSpPr>
            <p:spPr>
              <a:xfrm>
                <a:off x="564959" y="375386"/>
                <a:ext cx="340429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328" name="help"/>
            <p:cNvSpPr txBox="1"/>
            <p:nvPr/>
          </p:nvSpPr>
          <p:spPr>
            <a:xfrm>
              <a:off x="1549564" y="365014"/>
              <a:ext cx="904847" cy="612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5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help</a:t>
              </a:r>
            </a:p>
          </p:txBody>
        </p:sp>
        <p:grpSp>
          <p:nvGrpSpPr>
            <p:cNvPr id="333" name="Group"/>
            <p:cNvGrpSpPr/>
            <p:nvPr/>
          </p:nvGrpSpPr>
          <p:grpSpPr>
            <a:xfrm>
              <a:off x="2661910" y="0"/>
              <a:ext cx="1342065" cy="1342065"/>
              <a:chOff x="0" y="0"/>
              <a:chExt cx="1342063" cy="1342064"/>
            </a:xfrm>
          </p:grpSpPr>
          <p:pic>
            <p:nvPicPr>
              <p:cNvPr id="329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8036"/>
                <a:ext cx="1334028" cy="133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38100" dist="38100" dir="5400000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30" name="RSource.png" descr="RSourc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63701" b="70938"/>
              <a:stretch>
                <a:fillRect/>
              </a:stretch>
            </p:blipFill>
            <p:spPr>
              <a:xfrm>
                <a:off x="857832" y="0"/>
                <a:ext cx="484232" cy="3876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31" name="Rectangle"/>
              <p:cNvSpPr/>
              <p:nvPr/>
            </p:nvSpPr>
            <p:spPr>
              <a:xfrm>
                <a:off x="208944" y="321452"/>
                <a:ext cx="932213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32" name="Rectangle"/>
              <p:cNvSpPr/>
              <p:nvPr/>
            </p:nvSpPr>
            <p:spPr>
              <a:xfrm>
                <a:off x="564959" y="375386"/>
                <a:ext cx="340429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334" name="help"/>
            <p:cNvSpPr txBox="1"/>
            <p:nvPr/>
          </p:nvSpPr>
          <p:spPr>
            <a:xfrm>
              <a:off x="2899142" y="365014"/>
              <a:ext cx="904847" cy="612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5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help</a:t>
              </a:r>
            </a:p>
          </p:txBody>
        </p:sp>
        <p:graphicFrame>
          <p:nvGraphicFramePr>
            <p:cNvPr id="336" name="Table"/>
            <p:cNvGraphicFramePr/>
            <p:nvPr>
              <p:extLst>
                <p:ext uri="{D42A27DB-BD31-4B8C-83A1-F6EECF244321}">
                  <p14:modId xmlns:p14="http://schemas.microsoft.com/office/powerpoint/2010/main" val="2378317914"/>
                </p:ext>
              </p:extLst>
            </p:nvPr>
          </p:nvGraphicFramePr>
          <p:xfrm>
            <a:off x="3904841" y="1484921"/>
            <a:ext cx="3200485" cy="715263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682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06682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066829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87544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</a:tbl>
            </a:graphicData>
          </a:graphic>
        </p:graphicFrame>
        <p:graphicFrame>
          <p:nvGraphicFramePr>
            <p:cNvPr id="337" name="Table"/>
            <p:cNvGraphicFramePr/>
            <p:nvPr>
              <p:extLst>
                <p:ext uri="{D42A27DB-BD31-4B8C-83A1-F6EECF244321}">
                  <p14:modId xmlns:p14="http://schemas.microsoft.com/office/powerpoint/2010/main" val="2127882330"/>
                </p:ext>
              </p:extLst>
            </p:nvPr>
          </p:nvGraphicFramePr>
          <p:xfrm>
            <a:off x="46463" y="1484921"/>
            <a:ext cx="3642566" cy="260095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91064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1064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1064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910642">
                    <a:extLst>
                      <a:ext uri="{9D8B030D-6E8A-4147-A177-3AD203B41FA5}">
                        <a16:colId xmlns:a16="http://schemas.microsoft.com/office/drawing/2014/main" val="1600235386"/>
                      </a:ext>
                    </a:extLst>
                  </a:gridCol>
                </a:tblGrid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1013" marR="51013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97422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1013" marR="51013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graphicFrame>
          <p:nvGraphicFramePr>
            <p:cNvPr id="26" name="Table">
              <a:extLst>
                <a:ext uri="{FF2B5EF4-FFF2-40B4-BE49-F238E27FC236}">
                  <a16:creationId xmlns:a16="http://schemas.microsoft.com/office/drawing/2014/main" id="{47215C06-5ED5-43FB-B6EA-9AD01209433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85752711"/>
                </p:ext>
              </p:extLst>
            </p:nvPr>
          </p:nvGraphicFramePr>
          <p:xfrm>
            <a:off x="46341" y="4243426"/>
            <a:ext cx="2824513" cy="260095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94150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4150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4150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3600" b="1" dirty="0">
                          <a:solidFill>
                            <a:srgbClr val="FFFFFF"/>
                          </a:solidFill>
                          <a:sym typeface="Helvetica"/>
                        </a:endParaRP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04696"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B7D749-FD1D-4152-B20B-5F48971288F6}"/>
              </a:ext>
            </a:extLst>
          </p:cNvPr>
          <p:cNvGrpSpPr/>
          <p:nvPr/>
        </p:nvGrpSpPr>
        <p:grpSpPr>
          <a:xfrm>
            <a:off x="3926193" y="10195949"/>
            <a:ext cx="2733119" cy="2298947"/>
            <a:chOff x="3926193" y="10195949"/>
            <a:chExt cx="2733119" cy="2298947"/>
          </a:xfrm>
        </p:grpSpPr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E1805476-844D-4335-8C79-2D9ED3100FEA}"/>
                </a:ext>
              </a:extLst>
            </p:cNvPr>
            <p:cNvSpPr/>
            <p:nvPr/>
          </p:nvSpPr>
          <p:spPr>
            <a:xfrm>
              <a:off x="4813092" y="10195949"/>
              <a:ext cx="925358" cy="978408"/>
            </a:xfrm>
            <a:prstGeom prst="downArrow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872E364-FEAD-4278-9259-6C48EF815343}"/>
                </a:ext>
              </a:extLst>
            </p:cNvPr>
            <p:cNvSpPr txBox="1"/>
            <p:nvPr/>
          </p:nvSpPr>
          <p:spPr>
            <a:xfrm>
              <a:off x="3926193" y="11458075"/>
              <a:ext cx="2733119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dirty="0"/>
                <a:t>“b</a:t>
              </a:r>
              <a:r>
                <a:rPr kumimoji="0" lang="en-GB" sz="5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ase R”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3ABF87F-D306-4644-93C6-56AF2C8D7F18}"/>
              </a:ext>
            </a:extLst>
          </p:cNvPr>
          <p:cNvGrpSpPr/>
          <p:nvPr/>
        </p:nvGrpSpPr>
        <p:grpSpPr>
          <a:xfrm>
            <a:off x="9994900" y="279400"/>
            <a:ext cx="8164485" cy="13006713"/>
            <a:chOff x="9994900" y="279400"/>
            <a:chExt cx="8164485" cy="13006713"/>
          </a:xfrm>
        </p:grpSpPr>
        <p:grpSp>
          <p:nvGrpSpPr>
            <p:cNvPr id="51" name="Group">
              <a:extLst>
                <a:ext uri="{FF2B5EF4-FFF2-40B4-BE49-F238E27FC236}">
                  <a16:creationId xmlns:a16="http://schemas.microsoft.com/office/drawing/2014/main" id="{07B4421B-5769-490E-86A9-B0E13DAA07F2}"/>
                </a:ext>
              </a:extLst>
            </p:cNvPr>
            <p:cNvGrpSpPr/>
            <p:nvPr/>
          </p:nvGrpSpPr>
          <p:grpSpPr>
            <a:xfrm>
              <a:off x="10564724" y="856090"/>
              <a:ext cx="7105330" cy="10176771"/>
              <a:chOff x="0" y="0"/>
              <a:chExt cx="7105326" cy="10176769"/>
            </a:xfrm>
          </p:grpSpPr>
          <p:grpSp>
            <p:nvGrpSpPr>
              <p:cNvPr id="52" name="Group">
                <a:extLst>
                  <a:ext uri="{FF2B5EF4-FFF2-40B4-BE49-F238E27FC236}">
                    <a16:creationId xmlns:a16="http://schemas.microsoft.com/office/drawing/2014/main" id="{E53DCE4E-3992-45AF-99C0-49B5AE7B900A}"/>
                  </a:ext>
                </a:extLst>
              </p:cNvPr>
              <p:cNvGrpSpPr/>
              <p:nvPr/>
            </p:nvGrpSpPr>
            <p:grpSpPr>
              <a:xfrm>
                <a:off x="0" y="0"/>
                <a:ext cx="1342064" cy="1342065"/>
                <a:chOff x="0" y="0"/>
                <a:chExt cx="1342063" cy="1342064"/>
              </a:xfrm>
            </p:grpSpPr>
            <p:pic>
              <p:nvPicPr>
                <p:cNvPr id="70" name="RSource.png" descr="RSource.png">
                  <a:extLst>
                    <a:ext uri="{FF2B5EF4-FFF2-40B4-BE49-F238E27FC236}">
                      <a16:creationId xmlns:a16="http://schemas.microsoft.com/office/drawing/2014/main" id="{FCF9C871-65C9-49ED-A4A0-981FB58DA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8036"/>
                  <a:ext cx="1334028" cy="13340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38100" dist="38100" dir="5400000" rotWithShape="0">
                    <a:srgbClr val="000000">
                      <a:alpha val="40000"/>
                    </a:srgbClr>
                  </a:outerShdw>
                </a:effectLst>
              </p:spPr>
            </p:pic>
            <p:pic>
              <p:nvPicPr>
                <p:cNvPr id="71" name="RSource.png" descr="RSource.png">
                  <a:extLst>
                    <a:ext uri="{FF2B5EF4-FFF2-40B4-BE49-F238E27FC236}">
                      <a16:creationId xmlns:a16="http://schemas.microsoft.com/office/drawing/2014/main" id="{12D2CAE9-B169-4F5C-AB3B-9015F6B142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63701" b="70938"/>
                <a:stretch>
                  <a:fillRect/>
                </a:stretch>
              </p:blipFill>
              <p:spPr>
                <a:xfrm>
                  <a:off x="857832" y="0"/>
                  <a:ext cx="484232" cy="3876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2" name="Rectangle">
                  <a:extLst>
                    <a:ext uri="{FF2B5EF4-FFF2-40B4-BE49-F238E27FC236}">
                      <a16:creationId xmlns:a16="http://schemas.microsoft.com/office/drawing/2014/main" id="{9829410E-285E-4CEB-992A-0CE847E09010}"/>
                    </a:ext>
                  </a:extLst>
                </p:cNvPr>
                <p:cNvSpPr/>
                <p:nvPr/>
              </p:nvSpPr>
              <p:spPr>
                <a:xfrm>
                  <a:off x="208944" y="321452"/>
                  <a:ext cx="932213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3" name="Rectangle">
                  <a:extLst>
                    <a:ext uri="{FF2B5EF4-FFF2-40B4-BE49-F238E27FC236}">
                      <a16:creationId xmlns:a16="http://schemas.microsoft.com/office/drawing/2014/main" id="{8B1ED932-3EA3-4CFD-9B51-3E2D52E4C9E8}"/>
                    </a:ext>
                  </a:extLst>
                </p:cNvPr>
                <p:cNvSpPr/>
                <p:nvPr/>
              </p:nvSpPr>
              <p:spPr>
                <a:xfrm>
                  <a:off x="564959" y="375386"/>
                  <a:ext cx="340429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3" name="function1()…">
                <a:extLst>
                  <a:ext uri="{FF2B5EF4-FFF2-40B4-BE49-F238E27FC236}">
                    <a16:creationId xmlns:a16="http://schemas.microsoft.com/office/drawing/2014/main" id="{41B54085-323F-44AB-A0C5-C9183AF90A56}"/>
                  </a:ext>
                </a:extLst>
              </p:cNvPr>
              <p:cNvSpPr txBox="1"/>
              <p:nvPr/>
            </p:nvSpPr>
            <p:spPr>
              <a:xfrm>
                <a:off x="0" y="7228102"/>
                <a:ext cx="3957637" cy="2948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t">
                <a:normAutofit/>
              </a:bodyPr>
              <a:lstStyle/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4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5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6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  <a:p>
                <a:pPr algn="l">
                  <a:lnSpc>
                    <a:spcPct val="40000"/>
                  </a:lnSpc>
                  <a:spcBef>
                    <a:spcPts val="2400"/>
                  </a:spcBef>
                  <a:defRPr sz="40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pP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function</a:t>
                </a:r>
                <a:r>
                  <a:rPr lang="en-GB"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7</a:t>
                </a:r>
                <a:r>
                  <a:rPr dirty="0">
                    <a:solidFill>
                      <a:schemeClr val="accent3">
                        <a:lumMod val="75000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()</a:t>
                </a:r>
              </a:p>
            </p:txBody>
          </p:sp>
          <p:sp>
            <p:nvSpPr>
              <p:cNvPr id="54" name="help">
                <a:extLst>
                  <a:ext uri="{FF2B5EF4-FFF2-40B4-BE49-F238E27FC236}">
                    <a16:creationId xmlns:a16="http://schemas.microsoft.com/office/drawing/2014/main" id="{275E0D54-D76A-4F9C-8D24-67FB00C9180C}"/>
                  </a:ext>
                </a:extLst>
              </p:cNvPr>
              <p:cNvSpPr txBox="1"/>
              <p:nvPr/>
            </p:nvSpPr>
            <p:spPr>
              <a:xfrm>
                <a:off x="237232" y="365014"/>
                <a:ext cx="904847" cy="612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2500"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t>help</a:t>
                </a:r>
              </a:p>
            </p:txBody>
          </p:sp>
          <p:grpSp>
            <p:nvGrpSpPr>
              <p:cNvPr id="55" name="Group">
                <a:extLst>
                  <a:ext uri="{FF2B5EF4-FFF2-40B4-BE49-F238E27FC236}">
                    <a16:creationId xmlns:a16="http://schemas.microsoft.com/office/drawing/2014/main" id="{12EDAE2B-E414-433E-9F4E-016242825BEA}"/>
                  </a:ext>
                </a:extLst>
              </p:cNvPr>
              <p:cNvGrpSpPr/>
              <p:nvPr/>
            </p:nvGrpSpPr>
            <p:grpSpPr>
              <a:xfrm>
                <a:off x="1312332" y="0"/>
                <a:ext cx="1342065" cy="1342065"/>
                <a:chOff x="0" y="0"/>
                <a:chExt cx="1342063" cy="1342064"/>
              </a:xfrm>
            </p:grpSpPr>
            <p:pic>
              <p:nvPicPr>
                <p:cNvPr id="66" name="RSource.png" descr="RSource.png">
                  <a:extLst>
                    <a:ext uri="{FF2B5EF4-FFF2-40B4-BE49-F238E27FC236}">
                      <a16:creationId xmlns:a16="http://schemas.microsoft.com/office/drawing/2014/main" id="{CC5C9AAC-8282-4DC2-B2BE-A0C9464D90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8036"/>
                  <a:ext cx="1334028" cy="13340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38100" dist="38100" dir="5400000" rotWithShape="0">
                    <a:srgbClr val="000000">
                      <a:alpha val="40000"/>
                    </a:srgbClr>
                  </a:outerShdw>
                </a:effectLst>
              </p:spPr>
            </p:pic>
            <p:pic>
              <p:nvPicPr>
                <p:cNvPr id="67" name="RSource.png" descr="RSource.png">
                  <a:extLst>
                    <a:ext uri="{FF2B5EF4-FFF2-40B4-BE49-F238E27FC236}">
                      <a16:creationId xmlns:a16="http://schemas.microsoft.com/office/drawing/2014/main" id="{959192A8-C9B1-42CF-A4A1-186BA473A8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63701" b="70938"/>
                <a:stretch>
                  <a:fillRect/>
                </a:stretch>
              </p:blipFill>
              <p:spPr>
                <a:xfrm>
                  <a:off x="857832" y="0"/>
                  <a:ext cx="484232" cy="3876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8" name="Rectangle">
                  <a:extLst>
                    <a:ext uri="{FF2B5EF4-FFF2-40B4-BE49-F238E27FC236}">
                      <a16:creationId xmlns:a16="http://schemas.microsoft.com/office/drawing/2014/main" id="{8823C23C-DE7B-45C9-8807-1921B2048885}"/>
                    </a:ext>
                  </a:extLst>
                </p:cNvPr>
                <p:cNvSpPr/>
                <p:nvPr/>
              </p:nvSpPr>
              <p:spPr>
                <a:xfrm>
                  <a:off x="208944" y="321452"/>
                  <a:ext cx="932213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9" name="Rectangle">
                  <a:extLst>
                    <a:ext uri="{FF2B5EF4-FFF2-40B4-BE49-F238E27FC236}">
                      <a16:creationId xmlns:a16="http://schemas.microsoft.com/office/drawing/2014/main" id="{BE0783AE-F9BE-4334-B969-6D10136CC1B5}"/>
                    </a:ext>
                  </a:extLst>
                </p:cNvPr>
                <p:cNvSpPr/>
                <p:nvPr/>
              </p:nvSpPr>
              <p:spPr>
                <a:xfrm>
                  <a:off x="564959" y="375386"/>
                  <a:ext cx="340429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6" name="help">
                <a:extLst>
                  <a:ext uri="{FF2B5EF4-FFF2-40B4-BE49-F238E27FC236}">
                    <a16:creationId xmlns:a16="http://schemas.microsoft.com/office/drawing/2014/main" id="{91566D7B-F93D-4DED-AAC0-2CE136540419}"/>
                  </a:ext>
                </a:extLst>
              </p:cNvPr>
              <p:cNvSpPr txBox="1"/>
              <p:nvPr/>
            </p:nvSpPr>
            <p:spPr>
              <a:xfrm>
                <a:off x="1549564" y="365014"/>
                <a:ext cx="904847" cy="612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2500"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t>help</a:t>
                </a:r>
              </a:p>
            </p:txBody>
          </p:sp>
          <p:grpSp>
            <p:nvGrpSpPr>
              <p:cNvPr id="57" name="Group">
                <a:extLst>
                  <a:ext uri="{FF2B5EF4-FFF2-40B4-BE49-F238E27FC236}">
                    <a16:creationId xmlns:a16="http://schemas.microsoft.com/office/drawing/2014/main" id="{9FA9DA04-C5B4-4D80-9A82-EB714E69F844}"/>
                  </a:ext>
                </a:extLst>
              </p:cNvPr>
              <p:cNvGrpSpPr/>
              <p:nvPr/>
            </p:nvGrpSpPr>
            <p:grpSpPr>
              <a:xfrm>
                <a:off x="2661910" y="0"/>
                <a:ext cx="1342065" cy="1342065"/>
                <a:chOff x="0" y="0"/>
                <a:chExt cx="1342063" cy="1342064"/>
              </a:xfrm>
            </p:grpSpPr>
            <p:pic>
              <p:nvPicPr>
                <p:cNvPr id="62" name="RSource.png" descr="RSource.png">
                  <a:extLst>
                    <a:ext uri="{FF2B5EF4-FFF2-40B4-BE49-F238E27FC236}">
                      <a16:creationId xmlns:a16="http://schemas.microsoft.com/office/drawing/2014/main" id="{E4920594-CF4B-4DFF-B6F0-18B027E14B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8036"/>
                  <a:ext cx="1334028" cy="13340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38100" dist="38100" dir="5400000" rotWithShape="0">
                    <a:srgbClr val="000000">
                      <a:alpha val="40000"/>
                    </a:srgbClr>
                  </a:outerShdw>
                </a:effectLst>
              </p:spPr>
            </p:pic>
            <p:pic>
              <p:nvPicPr>
                <p:cNvPr id="63" name="RSource.png" descr="RSource.png">
                  <a:extLst>
                    <a:ext uri="{FF2B5EF4-FFF2-40B4-BE49-F238E27FC236}">
                      <a16:creationId xmlns:a16="http://schemas.microsoft.com/office/drawing/2014/main" id="{DF008F42-E8C7-4E9A-9689-67AA5E8ED7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63701" b="70938"/>
                <a:stretch>
                  <a:fillRect/>
                </a:stretch>
              </p:blipFill>
              <p:spPr>
                <a:xfrm>
                  <a:off x="857832" y="0"/>
                  <a:ext cx="484232" cy="3876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4" name="Rectangle">
                  <a:extLst>
                    <a:ext uri="{FF2B5EF4-FFF2-40B4-BE49-F238E27FC236}">
                      <a16:creationId xmlns:a16="http://schemas.microsoft.com/office/drawing/2014/main" id="{325F2AA6-56AB-48D3-88D7-CB43ECCC2F1F}"/>
                    </a:ext>
                  </a:extLst>
                </p:cNvPr>
                <p:cNvSpPr/>
                <p:nvPr/>
              </p:nvSpPr>
              <p:spPr>
                <a:xfrm>
                  <a:off x="208944" y="321452"/>
                  <a:ext cx="932213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5" name="Rectangle">
                  <a:extLst>
                    <a:ext uri="{FF2B5EF4-FFF2-40B4-BE49-F238E27FC236}">
                      <a16:creationId xmlns:a16="http://schemas.microsoft.com/office/drawing/2014/main" id="{C3C5A181-E5CC-471D-90E6-91D7D8FFF30D}"/>
                    </a:ext>
                  </a:extLst>
                </p:cNvPr>
                <p:cNvSpPr/>
                <p:nvPr/>
              </p:nvSpPr>
              <p:spPr>
                <a:xfrm>
                  <a:off x="564959" y="375386"/>
                  <a:ext cx="340429" cy="803632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AEBEE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8" name="help">
                <a:extLst>
                  <a:ext uri="{FF2B5EF4-FFF2-40B4-BE49-F238E27FC236}">
                    <a16:creationId xmlns:a16="http://schemas.microsoft.com/office/drawing/2014/main" id="{D2125281-C333-4FE3-89A2-CF055DD17AEB}"/>
                  </a:ext>
                </a:extLst>
              </p:cNvPr>
              <p:cNvSpPr txBox="1"/>
              <p:nvPr/>
            </p:nvSpPr>
            <p:spPr>
              <a:xfrm>
                <a:off x="2899142" y="365014"/>
                <a:ext cx="904847" cy="612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2500">
                    <a:solidFill>
                      <a:srgbClr val="53585F"/>
                    </a:solidFill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t>help</a:t>
                </a:r>
              </a:p>
            </p:txBody>
          </p:sp>
          <p:graphicFrame>
            <p:nvGraphicFramePr>
              <p:cNvPr id="59" name="Table">
                <a:extLst>
                  <a:ext uri="{FF2B5EF4-FFF2-40B4-BE49-F238E27FC236}">
                    <a16:creationId xmlns:a16="http://schemas.microsoft.com/office/drawing/2014/main" id="{7A29498F-455D-4EC0-86B3-803294108D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06938424"/>
                  </p:ext>
                </p:extLst>
              </p:nvPr>
            </p:nvGraphicFramePr>
            <p:xfrm>
              <a:off x="3904841" y="1484921"/>
              <a:ext cx="3200485" cy="7152639"/>
            </p:xfrm>
            <a:graphic>
              <a:graphicData uri="http://schemas.openxmlformats.org/drawingml/2006/table">
                <a:tbl>
                  <a:tblPr firstRow="1">
                    <a:tableStyleId>{EEE7283C-3CF3-47DC-8721-378D4A62B228}</a:tableStyleId>
                  </a:tblPr>
                  <a:tblGrid>
                    <a:gridCol w="10668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6682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668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87544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60" name="Table">
                <a:extLst>
                  <a:ext uri="{FF2B5EF4-FFF2-40B4-BE49-F238E27FC236}">
                    <a16:creationId xmlns:a16="http://schemas.microsoft.com/office/drawing/2014/main" id="{B49C995A-8AF9-4153-9738-3699D318D8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91414173"/>
                  </p:ext>
                </p:extLst>
              </p:nvPr>
            </p:nvGraphicFramePr>
            <p:xfrm>
              <a:off x="46463" y="1484921"/>
              <a:ext cx="3642566" cy="2600959"/>
            </p:xfrm>
            <a:graphic>
              <a:graphicData uri="http://schemas.openxmlformats.org/drawingml/2006/table">
                <a:tbl>
                  <a:tblPr firstRow="1">
                    <a:tableStyleId>{EEE7283C-3CF3-47DC-8721-378D4A62B228}</a:tableStyleId>
                  </a:tblPr>
                  <a:tblGrid>
                    <a:gridCol w="91064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60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352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10642">
                      <a:extLst>
                        <a:ext uri="{9D8B030D-6E8A-4147-A177-3AD203B41FA5}">
                          <a16:colId xmlns:a16="http://schemas.microsoft.com/office/drawing/2014/main" val="1600235386"/>
                        </a:ext>
                      </a:extLst>
                    </a:gridCol>
                  </a:tblGrid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7422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1013" marR="51013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61" name="Table">
                <a:extLst>
                  <a:ext uri="{FF2B5EF4-FFF2-40B4-BE49-F238E27FC236}">
                    <a16:creationId xmlns:a16="http://schemas.microsoft.com/office/drawing/2014/main" id="{F5022E21-0DC5-4001-9873-E8A066C9AFD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7389943"/>
                  </p:ext>
                </p:extLst>
              </p:nvPr>
            </p:nvGraphicFramePr>
            <p:xfrm>
              <a:off x="46341" y="4243426"/>
              <a:ext cx="2824513" cy="2600959"/>
            </p:xfrm>
            <a:graphic>
              <a:graphicData uri="http://schemas.openxmlformats.org/drawingml/2006/table">
                <a:tbl>
                  <a:tblPr firstRow="1">
                    <a:tableStyleId>{EEE7283C-3CF3-47DC-8721-378D4A62B228}</a:tableStyleId>
                  </a:tblPr>
                  <a:tblGrid>
                    <a:gridCol w="941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4150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4150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 b="0">
                              <a:solidFill>
                                <a:srgbClr val="000000"/>
                              </a:solidFill>
                            </a:defRPr>
                          </a:pPr>
                          <a:endParaRPr sz="3600" b="1" dirty="0">
                            <a:solidFill>
                              <a:srgbClr val="FFFFFF"/>
                            </a:solidFill>
                            <a:sym typeface="Helvetica"/>
                          </a:endParaRP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04696"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/>
                        </a:p>
                      </a:txBody>
                      <a:tcPr marL="50800" marR="50800" marT="50800" marB="50800" anchor="ctr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defRPr>
                          </a:pPr>
                          <a:endParaRPr dirty="0"/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A460947-6DFE-4375-A491-B140E4575594}"/>
                </a:ext>
              </a:extLst>
            </p:cNvPr>
            <p:cNvSpPr/>
            <p:nvPr/>
          </p:nvSpPr>
          <p:spPr>
            <a:xfrm>
              <a:off x="9994900" y="279400"/>
              <a:ext cx="8164485" cy="11095589"/>
            </a:xfrm>
            <a:prstGeom prst="round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0" name="Arrow: Down 99">
              <a:extLst>
                <a:ext uri="{FF2B5EF4-FFF2-40B4-BE49-F238E27FC236}">
                  <a16:creationId xmlns:a16="http://schemas.microsoft.com/office/drawing/2014/main" id="{A53DFB0F-CB88-4A32-A3DC-5F9EADCC259E}"/>
                </a:ext>
              </a:extLst>
            </p:cNvPr>
            <p:cNvSpPr/>
            <p:nvPr/>
          </p:nvSpPr>
          <p:spPr>
            <a:xfrm>
              <a:off x="13669346" y="10195949"/>
              <a:ext cx="925358" cy="978408"/>
            </a:xfrm>
            <a:prstGeom prst="downArrow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7" name="Graphic 6" descr="Box">
              <a:extLst>
                <a:ext uri="{FF2B5EF4-FFF2-40B4-BE49-F238E27FC236}">
                  <a16:creationId xmlns:a16="http://schemas.microsoft.com/office/drawing/2014/main" id="{532FAFB5-1238-486E-83BC-C3772EDD6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118098" y="11258259"/>
              <a:ext cx="2027854" cy="202785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E5449A-DB30-4452-8750-1D135FF6B0C3}"/>
              </a:ext>
            </a:extLst>
          </p:cNvPr>
          <p:cNvGrpSpPr/>
          <p:nvPr/>
        </p:nvGrpSpPr>
        <p:grpSpPr>
          <a:xfrm>
            <a:off x="16275137" y="279400"/>
            <a:ext cx="10215971" cy="13006713"/>
            <a:chOff x="16275137" y="279400"/>
            <a:chExt cx="10215971" cy="1300671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326F55-21B9-4B4A-BA2E-04D182891548}"/>
                </a:ext>
              </a:extLst>
            </p:cNvPr>
            <p:cNvGrpSpPr/>
            <p:nvPr/>
          </p:nvGrpSpPr>
          <p:grpSpPr>
            <a:xfrm>
              <a:off x="18326623" y="279400"/>
              <a:ext cx="8164485" cy="13006713"/>
              <a:chOff x="18326623" y="279400"/>
              <a:chExt cx="8164485" cy="13006713"/>
            </a:xfrm>
          </p:grpSpPr>
          <p:grpSp>
            <p:nvGrpSpPr>
              <p:cNvPr id="74" name="Group">
                <a:extLst>
                  <a:ext uri="{FF2B5EF4-FFF2-40B4-BE49-F238E27FC236}">
                    <a16:creationId xmlns:a16="http://schemas.microsoft.com/office/drawing/2014/main" id="{3134EC2F-643E-4413-9345-11E1AC830081}"/>
                  </a:ext>
                </a:extLst>
              </p:cNvPr>
              <p:cNvGrpSpPr/>
              <p:nvPr/>
            </p:nvGrpSpPr>
            <p:grpSpPr>
              <a:xfrm>
                <a:off x="18459770" y="856090"/>
                <a:ext cx="7105330" cy="10176771"/>
                <a:chOff x="0" y="0"/>
                <a:chExt cx="7105326" cy="10176769"/>
              </a:xfrm>
            </p:grpSpPr>
            <p:grpSp>
              <p:nvGrpSpPr>
                <p:cNvPr id="75" name="Group">
                  <a:extLst>
                    <a:ext uri="{FF2B5EF4-FFF2-40B4-BE49-F238E27FC236}">
                      <a16:creationId xmlns:a16="http://schemas.microsoft.com/office/drawing/2014/main" id="{96EF353C-F1C0-48CB-A3B9-BD21324A3369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342064" cy="1342065"/>
                  <a:chOff x="0" y="0"/>
                  <a:chExt cx="1342063" cy="1342064"/>
                </a:xfrm>
              </p:grpSpPr>
              <p:pic>
                <p:nvPicPr>
                  <p:cNvPr id="93" name="RSource.png" descr="RSource.png">
                    <a:extLst>
                      <a:ext uri="{FF2B5EF4-FFF2-40B4-BE49-F238E27FC236}">
                        <a16:creationId xmlns:a16="http://schemas.microsoft.com/office/drawing/2014/main" id="{BF0BEB09-A906-4E02-881D-3701594253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8036"/>
                    <a:ext cx="1334028" cy="133402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>
                    <a:outerShdw blurRad="38100" dist="38100" dir="5400000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pic>
                <p:nvPicPr>
                  <p:cNvPr id="94" name="RSource.png" descr="RSource.png">
                    <a:extLst>
                      <a:ext uri="{FF2B5EF4-FFF2-40B4-BE49-F238E27FC236}">
                        <a16:creationId xmlns:a16="http://schemas.microsoft.com/office/drawing/2014/main" id="{553BD47F-3465-4853-B31C-27ACDA115F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l="63701" b="70938"/>
                  <a:stretch>
                    <a:fillRect/>
                  </a:stretch>
                </p:blipFill>
                <p:spPr>
                  <a:xfrm>
                    <a:off x="857832" y="0"/>
                    <a:ext cx="484232" cy="38769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95" name="Rectangle">
                    <a:extLst>
                      <a:ext uri="{FF2B5EF4-FFF2-40B4-BE49-F238E27FC236}">
                        <a16:creationId xmlns:a16="http://schemas.microsoft.com/office/drawing/2014/main" id="{FF2D6814-68C9-4E3C-9709-CAC77ADF434B}"/>
                      </a:ext>
                    </a:extLst>
                  </p:cNvPr>
                  <p:cNvSpPr/>
                  <p:nvPr/>
                </p:nvSpPr>
                <p:spPr>
                  <a:xfrm>
                    <a:off x="208944" y="321452"/>
                    <a:ext cx="932213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6" name="Rectangle">
                    <a:extLst>
                      <a:ext uri="{FF2B5EF4-FFF2-40B4-BE49-F238E27FC236}">
                        <a16:creationId xmlns:a16="http://schemas.microsoft.com/office/drawing/2014/main" id="{32AA84FA-BB58-4C30-8E9E-F62CF96DC59E}"/>
                      </a:ext>
                    </a:extLst>
                  </p:cNvPr>
                  <p:cNvSpPr/>
                  <p:nvPr/>
                </p:nvSpPr>
                <p:spPr>
                  <a:xfrm>
                    <a:off x="564959" y="375386"/>
                    <a:ext cx="340429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sp>
              <p:nvSpPr>
                <p:cNvPr id="76" name="function1()…">
                  <a:extLst>
                    <a:ext uri="{FF2B5EF4-FFF2-40B4-BE49-F238E27FC236}">
                      <a16:creationId xmlns:a16="http://schemas.microsoft.com/office/drawing/2014/main" id="{F6F773B6-C197-468E-B0B7-3C68296F13E6}"/>
                    </a:ext>
                  </a:extLst>
                </p:cNvPr>
                <p:cNvSpPr txBox="1"/>
                <p:nvPr/>
              </p:nvSpPr>
              <p:spPr>
                <a:xfrm>
                  <a:off x="0" y="7228102"/>
                  <a:ext cx="3957637" cy="294866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71437" tIns="71437" rIns="71437" bIns="71437" numCol="1" anchor="t">
                  <a:normAutofit/>
                </a:bodyPr>
                <a:lstStyle/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lang="en-GB" dirty="0">
                      <a:solidFill>
                        <a:schemeClr val="accent3">
                          <a:lumMod val="75000"/>
                        </a:schemeClr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function7()</a:t>
                  </a:r>
                  <a:endParaRPr lang="en-GB" dirty="0">
                    <a:solidFill>
                      <a:schemeClr val="accent2"/>
                    </a:solidFill>
                    <a:latin typeface="Monaco"/>
                    <a:ea typeface="Monaco"/>
                    <a:cs typeface="Monaco"/>
                    <a:sym typeface="Monaco"/>
                  </a:endParaRP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8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9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10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  <a:p>
                  <a:pPr algn="l">
                    <a:lnSpc>
                      <a:spcPct val="40000"/>
                    </a:lnSpc>
                    <a:spcBef>
                      <a:spcPts val="2400"/>
                    </a:spcBef>
                    <a:defRPr sz="400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pP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function</a:t>
                  </a:r>
                  <a:r>
                    <a:rPr lang="en-GB"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11</a:t>
                  </a:r>
                  <a:r>
                    <a:rPr dirty="0">
                      <a:solidFill>
                        <a:schemeClr val="accent2"/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()</a:t>
                  </a:r>
                </a:p>
              </p:txBody>
            </p:sp>
            <p:sp>
              <p:nvSpPr>
                <p:cNvPr id="77" name="help">
                  <a:extLst>
                    <a:ext uri="{FF2B5EF4-FFF2-40B4-BE49-F238E27FC236}">
                      <a16:creationId xmlns:a16="http://schemas.microsoft.com/office/drawing/2014/main" id="{D84D9DB7-1DF7-43A3-8627-E2DAC5902ED7}"/>
                    </a:ext>
                  </a:extLst>
                </p:cNvPr>
                <p:cNvSpPr txBox="1"/>
                <p:nvPr/>
              </p:nvSpPr>
              <p:spPr>
                <a:xfrm>
                  <a:off x="237232" y="365014"/>
                  <a:ext cx="904847" cy="6120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sz="2500">
                      <a:solidFill>
                        <a:srgbClr val="53585F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</a:lstStyle>
                <a:p>
                  <a:r>
                    <a:t>help</a:t>
                  </a:r>
                </a:p>
              </p:txBody>
            </p:sp>
            <p:grpSp>
              <p:nvGrpSpPr>
                <p:cNvPr id="78" name="Group">
                  <a:extLst>
                    <a:ext uri="{FF2B5EF4-FFF2-40B4-BE49-F238E27FC236}">
                      <a16:creationId xmlns:a16="http://schemas.microsoft.com/office/drawing/2014/main" id="{148CBBB7-30B0-43B0-8012-7E72FF2EF7B7}"/>
                    </a:ext>
                  </a:extLst>
                </p:cNvPr>
                <p:cNvGrpSpPr/>
                <p:nvPr/>
              </p:nvGrpSpPr>
              <p:grpSpPr>
                <a:xfrm>
                  <a:off x="1312332" y="0"/>
                  <a:ext cx="1342065" cy="1342065"/>
                  <a:chOff x="0" y="0"/>
                  <a:chExt cx="1342063" cy="1342064"/>
                </a:xfrm>
              </p:grpSpPr>
              <p:pic>
                <p:nvPicPr>
                  <p:cNvPr id="89" name="RSource.png" descr="RSource.png">
                    <a:extLst>
                      <a:ext uri="{FF2B5EF4-FFF2-40B4-BE49-F238E27FC236}">
                        <a16:creationId xmlns:a16="http://schemas.microsoft.com/office/drawing/2014/main" id="{64B1A567-0D43-40FA-986A-87A35C7E88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8036"/>
                    <a:ext cx="1334028" cy="133402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>
                    <a:outerShdw blurRad="38100" dist="38100" dir="5400000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pic>
                <p:nvPicPr>
                  <p:cNvPr id="90" name="RSource.png" descr="RSource.png">
                    <a:extLst>
                      <a:ext uri="{FF2B5EF4-FFF2-40B4-BE49-F238E27FC236}">
                        <a16:creationId xmlns:a16="http://schemas.microsoft.com/office/drawing/2014/main" id="{2600B221-AE46-4B17-8C68-FD3953B4DA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l="63701" b="70938"/>
                  <a:stretch>
                    <a:fillRect/>
                  </a:stretch>
                </p:blipFill>
                <p:spPr>
                  <a:xfrm>
                    <a:off x="857832" y="0"/>
                    <a:ext cx="484232" cy="38769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91" name="Rectangle">
                    <a:extLst>
                      <a:ext uri="{FF2B5EF4-FFF2-40B4-BE49-F238E27FC236}">
                        <a16:creationId xmlns:a16="http://schemas.microsoft.com/office/drawing/2014/main" id="{FB206A39-8990-422D-95CA-DBAC7DA3117B}"/>
                      </a:ext>
                    </a:extLst>
                  </p:cNvPr>
                  <p:cNvSpPr/>
                  <p:nvPr/>
                </p:nvSpPr>
                <p:spPr>
                  <a:xfrm>
                    <a:off x="208944" y="321452"/>
                    <a:ext cx="932213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2" name="Rectangle">
                    <a:extLst>
                      <a:ext uri="{FF2B5EF4-FFF2-40B4-BE49-F238E27FC236}">
                        <a16:creationId xmlns:a16="http://schemas.microsoft.com/office/drawing/2014/main" id="{720AFBDF-8CF8-4639-96C4-6E1C3A4A89CC}"/>
                      </a:ext>
                    </a:extLst>
                  </p:cNvPr>
                  <p:cNvSpPr/>
                  <p:nvPr/>
                </p:nvSpPr>
                <p:spPr>
                  <a:xfrm>
                    <a:off x="564959" y="375386"/>
                    <a:ext cx="340429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sp>
              <p:nvSpPr>
                <p:cNvPr id="79" name="help">
                  <a:extLst>
                    <a:ext uri="{FF2B5EF4-FFF2-40B4-BE49-F238E27FC236}">
                      <a16:creationId xmlns:a16="http://schemas.microsoft.com/office/drawing/2014/main" id="{344B98D6-23DF-4E99-843F-0A66C322BA86}"/>
                    </a:ext>
                  </a:extLst>
                </p:cNvPr>
                <p:cNvSpPr txBox="1"/>
                <p:nvPr/>
              </p:nvSpPr>
              <p:spPr>
                <a:xfrm>
                  <a:off x="1549564" y="365014"/>
                  <a:ext cx="904847" cy="6120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sz="2500">
                      <a:solidFill>
                        <a:srgbClr val="53585F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</a:lstStyle>
                <a:p>
                  <a:r>
                    <a:t>help</a:t>
                  </a:r>
                </a:p>
              </p:txBody>
            </p:sp>
            <p:grpSp>
              <p:nvGrpSpPr>
                <p:cNvPr id="80" name="Group">
                  <a:extLst>
                    <a:ext uri="{FF2B5EF4-FFF2-40B4-BE49-F238E27FC236}">
                      <a16:creationId xmlns:a16="http://schemas.microsoft.com/office/drawing/2014/main" id="{BDA00C1E-C874-4458-8D6F-4F184160D93E}"/>
                    </a:ext>
                  </a:extLst>
                </p:cNvPr>
                <p:cNvGrpSpPr/>
                <p:nvPr/>
              </p:nvGrpSpPr>
              <p:grpSpPr>
                <a:xfrm>
                  <a:off x="2661910" y="0"/>
                  <a:ext cx="1342065" cy="1342065"/>
                  <a:chOff x="0" y="0"/>
                  <a:chExt cx="1342063" cy="1342064"/>
                </a:xfrm>
              </p:grpSpPr>
              <p:pic>
                <p:nvPicPr>
                  <p:cNvPr id="85" name="RSource.png" descr="RSource.png">
                    <a:extLst>
                      <a:ext uri="{FF2B5EF4-FFF2-40B4-BE49-F238E27FC236}">
                        <a16:creationId xmlns:a16="http://schemas.microsoft.com/office/drawing/2014/main" id="{08D327F6-8CEF-459D-835E-DBF2493544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8036"/>
                    <a:ext cx="1334028" cy="133402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>
                    <a:outerShdw blurRad="38100" dist="38100" dir="5400000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pic>
                <p:nvPicPr>
                  <p:cNvPr id="86" name="RSource.png" descr="RSource.png">
                    <a:extLst>
                      <a:ext uri="{FF2B5EF4-FFF2-40B4-BE49-F238E27FC236}">
                        <a16:creationId xmlns:a16="http://schemas.microsoft.com/office/drawing/2014/main" id="{484A9487-5A65-44F0-AB1F-AB4FA43F27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/>
                  </a:blip>
                  <a:srcRect l="63701" b="70938"/>
                  <a:stretch>
                    <a:fillRect/>
                  </a:stretch>
                </p:blipFill>
                <p:spPr>
                  <a:xfrm>
                    <a:off x="857832" y="0"/>
                    <a:ext cx="484232" cy="38769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87" name="Rectangle">
                    <a:extLst>
                      <a:ext uri="{FF2B5EF4-FFF2-40B4-BE49-F238E27FC236}">
                        <a16:creationId xmlns:a16="http://schemas.microsoft.com/office/drawing/2014/main" id="{3529CA4E-5781-46F1-9F62-1307F25BD069}"/>
                      </a:ext>
                    </a:extLst>
                  </p:cNvPr>
                  <p:cNvSpPr/>
                  <p:nvPr/>
                </p:nvSpPr>
                <p:spPr>
                  <a:xfrm>
                    <a:off x="208944" y="321452"/>
                    <a:ext cx="932213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88" name="Rectangle">
                    <a:extLst>
                      <a:ext uri="{FF2B5EF4-FFF2-40B4-BE49-F238E27FC236}">
                        <a16:creationId xmlns:a16="http://schemas.microsoft.com/office/drawing/2014/main" id="{E8086D3B-9661-41B8-9701-3644C8975570}"/>
                      </a:ext>
                    </a:extLst>
                  </p:cNvPr>
                  <p:cNvSpPr/>
                  <p:nvPr/>
                </p:nvSpPr>
                <p:spPr>
                  <a:xfrm>
                    <a:off x="564959" y="375386"/>
                    <a:ext cx="340429" cy="80363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AEBEE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sp>
              <p:nvSpPr>
                <p:cNvPr id="81" name="help">
                  <a:extLst>
                    <a:ext uri="{FF2B5EF4-FFF2-40B4-BE49-F238E27FC236}">
                      <a16:creationId xmlns:a16="http://schemas.microsoft.com/office/drawing/2014/main" id="{B4BD4875-582F-4B67-A200-A203626E0058}"/>
                    </a:ext>
                  </a:extLst>
                </p:cNvPr>
                <p:cNvSpPr txBox="1"/>
                <p:nvPr/>
              </p:nvSpPr>
              <p:spPr>
                <a:xfrm>
                  <a:off x="2899142" y="365014"/>
                  <a:ext cx="904847" cy="6120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sz="2500">
                      <a:solidFill>
                        <a:srgbClr val="53585F"/>
                      </a:solidFill>
                      <a:latin typeface="+mn-lt"/>
                      <a:ea typeface="+mn-ea"/>
                      <a:cs typeface="+mn-cs"/>
                      <a:sym typeface="Helvetica Neue"/>
                    </a:defRPr>
                  </a:lvl1pPr>
                </a:lstStyle>
                <a:p>
                  <a:r>
                    <a:t>help</a:t>
                  </a:r>
                </a:p>
              </p:txBody>
            </p:sp>
            <p:graphicFrame>
              <p:nvGraphicFramePr>
                <p:cNvPr id="82" name="Table">
                  <a:extLst>
                    <a:ext uri="{FF2B5EF4-FFF2-40B4-BE49-F238E27FC236}">
                      <a16:creationId xmlns:a16="http://schemas.microsoft.com/office/drawing/2014/main" id="{16F336D7-3FFE-47E8-BC46-05C32EEDB9B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948750239"/>
                    </p:ext>
                  </p:extLst>
                </p:nvPr>
              </p:nvGraphicFramePr>
              <p:xfrm>
                <a:off x="3904841" y="1484921"/>
                <a:ext cx="3200485" cy="7152639"/>
              </p:xfrm>
              <a:graphic>
                <a:graphicData uri="http://schemas.openxmlformats.org/drawingml/2006/table">
                  <a:tbl>
                    <a:tblPr firstRow="1">
                      <a:tableStyleId>{C7B018BB-80A7-4F77-B60F-C8B233D01FF8}</a:tableStyleId>
                    </a:tblPr>
                    <a:tblGrid>
                      <a:gridCol w="1066829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1066829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1066829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5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6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7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8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9"/>
                        </a:ext>
                      </a:extLst>
                    </a:tr>
                    <a:tr h="387544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10"/>
                        </a:ext>
                      </a:extLst>
                    </a:tr>
                  </a:tbl>
                </a:graphicData>
              </a:graphic>
            </p:graphicFrame>
            <p:graphicFrame>
              <p:nvGraphicFramePr>
                <p:cNvPr id="83" name="Table">
                  <a:extLst>
                    <a:ext uri="{FF2B5EF4-FFF2-40B4-BE49-F238E27FC236}">
                      <a16:creationId xmlns:a16="http://schemas.microsoft.com/office/drawing/2014/main" id="{0BBDFC74-C264-49EE-BAF6-3637D0CD532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066529938"/>
                    </p:ext>
                  </p:extLst>
                </p:nvPr>
              </p:nvGraphicFramePr>
              <p:xfrm>
                <a:off x="46463" y="1484921"/>
                <a:ext cx="3642566" cy="2600959"/>
              </p:xfrm>
              <a:graphic>
                <a:graphicData uri="http://schemas.openxmlformats.org/drawingml/2006/table">
                  <a:tbl>
                    <a:tblPr firstRow="1">
                      <a:tableStyleId>{C7B018BB-80A7-4F77-B60F-C8B233D01FF8}</a:tableStyleId>
                    </a:tblPr>
                    <a:tblGrid>
                      <a:gridCol w="910642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910642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910642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  <a:gridCol w="910642">
                        <a:extLst>
                          <a:ext uri="{9D8B030D-6E8A-4147-A177-3AD203B41FA5}">
                            <a16:colId xmlns:a16="http://schemas.microsoft.com/office/drawing/2014/main" val="1600235386"/>
                          </a:ext>
                        </a:extLst>
                      </a:gridCol>
                    </a:tblGrid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497422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1013" marR="51013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</a:tbl>
                </a:graphicData>
              </a:graphic>
            </p:graphicFrame>
            <p:graphicFrame>
              <p:nvGraphicFramePr>
                <p:cNvPr id="84" name="Table">
                  <a:extLst>
                    <a:ext uri="{FF2B5EF4-FFF2-40B4-BE49-F238E27FC236}">
                      <a16:creationId xmlns:a16="http://schemas.microsoft.com/office/drawing/2014/main" id="{BE50FCF0-BC51-4B79-BA29-0010B3AF8FD2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911885454"/>
                    </p:ext>
                  </p:extLst>
                </p:nvPr>
              </p:nvGraphicFramePr>
              <p:xfrm>
                <a:off x="46341" y="4243426"/>
                <a:ext cx="2824513" cy="2600959"/>
              </p:xfrm>
              <a:graphic>
                <a:graphicData uri="http://schemas.openxmlformats.org/drawingml/2006/table">
                  <a:tbl>
                    <a:tblPr firstRow="1">
                      <a:tableStyleId>{C7B018BB-80A7-4F77-B60F-C8B233D01FF8}</a:tableStyleId>
                    </a:tblPr>
                    <a:tblGrid>
                      <a:gridCol w="941505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941505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941505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 b="0">
                                <a:solidFill>
                                  <a:srgbClr val="000000"/>
                                </a:solidFill>
                              </a:defRPr>
                            </a:pPr>
                            <a:endParaRPr sz="3600" b="1" dirty="0">
                              <a:solidFill>
                                <a:srgbClr val="FFFFFF"/>
                              </a:solidFill>
                              <a:sym typeface="Helvetica"/>
                            </a:endParaRPr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404696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/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  <a:endParaRPr dirty="0"/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</a:tbl>
                </a:graphicData>
              </a:graphic>
            </p:graphicFrame>
          </p:grpSp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4EB07DCF-EA9F-431D-AB63-83D143F07D7F}"/>
                  </a:ext>
                </a:extLst>
              </p:cNvPr>
              <p:cNvSpPr/>
              <p:nvPr/>
            </p:nvSpPr>
            <p:spPr>
              <a:xfrm>
                <a:off x="18326623" y="279400"/>
                <a:ext cx="8164485" cy="11095589"/>
              </a:xfrm>
              <a:prstGeom prst="round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5" name="Arrow: Down 104">
                <a:extLst>
                  <a:ext uri="{FF2B5EF4-FFF2-40B4-BE49-F238E27FC236}">
                    <a16:creationId xmlns:a16="http://schemas.microsoft.com/office/drawing/2014/main" id="{F26176A8-2279-45BE-ABFC-1744B6B1D742}"/>
                  </a:ext>
                </a:extLst>
              </p:cNvPr>
              <p:cNvSpPr/>
              <p:nvPr/>
            </p:nvSpPr>
            <p:spPr>
              <a:xfrm>
                <a:off x="22001069" y="10195949"/>
                <a:ext cx="925358" cy="978408"/>
              </a:xfrm>
              <a:prstGeom prst="downArrow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pic>
            <p:nvPicPr>
              <p:cNvPr id="106" name="Graphic 105" descr="Box">
                <a:extLst>
                  <a:ext uri="{FF2B5EF4-FFF2-40B4-BE49-F238E27FC236}">
                    <a16:creationId xmlns:a16="http://schemas.microsoft.com/office/drawing/2014/main" id="{FBE659BB-5F77-4694-B388-4202F0730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1449821" y="11258259"/>
                <a:ext cx="2027854" cy="2027854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CD5128-71E2-418C-8E5F-CB2E192FE825}"/>
                </a:ext>
              </a:extLst>
            </p:cNvPr>
            <p:cNvSpPr txBox="1"/>
            <p:nvPr/>
          </p:nvSpPr>
          <p:spPr>
            <a:xfrm>
              <a:off x="16275137" y="11823089"/>
              <a:ext cx="4084451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5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R “Packages”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521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574" name="Screen Shot 2017-09-21 at 9.45.23 AM.png" descr="Screen Shot 2017-09-21 at 9.45.2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395" y="764494"/>
            <a:ext cx="23657210" cy="22301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05" name="Using packages"/>
          <p:cNvSpPr txBox="1"/>
          <p:nvPr/>
        </p:nvSpPr>
        <p:spPr>
          <a:xfrm>
            <a:off x="6108827" y="770368"/>
            <a:ext cx="121663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3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Using packages</a:t>
            </a:r>
          </a:p>
        </p:txBody>
      </p:sp>
      <p:grpSp>
        <p:nvGrpSpPr>
          <p:cNvPr id="910" name="Group"/>
          <p:cNvGrpSpPr/>
          <p:nvPr/>
        </p:nvGrpSpPr>
        <p:grpSpPr>
          <a:xfrm>
            <a:off x="1916092" y="3979862"/>
            <a:ext cx="9617983" cy="4651320"/>
            <a:chOff x="0" y="0"/>
            <a:chExt cx="9617981" cy="4651319"/>
          </a:xfrm>
        </p:grpSpPr>
        <p:sp>
          <p:nvSpPr>
            <p:cNvPr id="906" name="Rectangle"/>
            <p:cNvSpPr/>
            <p:nvPr/>
          </p:nvSpPr>
          <p:spPr>
            <a:xfrm>
              <a:off x="7235" y="1966518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07" name="install.packages(&quot;foo&quot;)"/>
            <p:cNvSpPr txBox="1"/>
            <p:nvPr/>
          </p:nvSpPr>
          <p:spPr>
            <a:xfrm>
              <a:off x="205754" y="2115113"/>
              <a:ext cx="9412228" cy="9951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install.packages("foo")</a:t>
              </a:r>
            </a:p>
          </p:txBody>
        </p:sp>
        <p:sp>
          <p:nvSpPr>
            <p:cNvPr id="908" name="Downloads files to computer"/>
            <p:cNvSpPr txBox="1"/>
            <p:nvPr/>
          </p:nvSpPr>
          <p:spPr>
            <a:xfrm>
              <a:off x="0" y="3180145"/>
              <a:ext cx="9339650" cy="1471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Downloads files to computer</a:t>
              </a:r>
            </a:p>
          </p:txBody>
        </p:sp>
        <p:sp>
          <p:nvSpPr>
            <p:cNvPr id="909" name="1"/>
            <p:cNvSpPr txBox="1"/>
            <p:nvPr/>
          </p:nvSpPr>
          <p:spPr>
            <a:xfrm>
              <a:off x="4049149" y="0"/>
              <a:ext cx="1241351" cy="1666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9600">
                  <a:latin typeface="Source Sans Pro Black"/>
                  <a:ea typeface="Source Sans Pro Black"/>
                  <a:cs typeface="Source Sans Pro Black"/>
                  <a:sym typeface="Source Sans Pro Black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915" name="Group"/>
          <p:cNvGrpSpPr/>
          <p:nvPr/>
        </p:nvGrpSpPr>
        <p:grpSpPr>
          <a:xfrm>
            <a:off x="13128257" y="3979862"/>
            <a:ext cx="9339650" cy="4693577"/>
            <a:chOff x="0" y="0"/>
            <a:chExt cx="9339649" cy="4693576"/>
          </a:xfrm>
        </p:grpSpPr>
        <p:sp>
          <p:nvSpPr>
            <p:cNvPr id="911" name="Rectangle"/>
            <p:cNvSpPr/>
            <p:nvPr/>
          </p:nvSpPr>
          <p:spPr>
            <a:xfrm>
              <a:off x="7236" y="1964277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2" name="library(&quot;foo&quot;)"/>
            <p:cNvSpPr txBox="1"/>
            <p:nvPr/>
          </p:nvSpPr>
          <p:spPr>
            <a:xfrm>
              <a:off x="205754" y="2115113"/>
              <a:ext cx="8740969" cy="9951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library("foo")</a:t>
              </a:r>
            </a:p>
          </p:txBody>
        </p:sp>
        <p:sp>
          <p:nvSpPr>
            <p:cNvPr id="913" name="Loads package"/>
            <p:cNvSpPr txBox="1"/>
            <p:nvPr/>
          </p:nvSpPr>
          <p:spPr>
            <a:xfrm>
              <a:off x="0" y="3177905"/>
              <a:ext cx="9339650" cy="15156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Loads package</a:t>
              </a:r>
            </a:p>
          </p:txBody>
        </p:sp>
        <p:sp>
          <p:nvSpPr>
            <p:cNvPr id="914" name="2"/>
            <p:cNvSpPr txBox="1"/>
            <p:nvPr/>
          </p:nvSpPr>
          <p:spPr>
            <a:xfrm>
              <a:off x="4049149" y="0"/>
              <a:ext cx="1241351" cy="1666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9600">
                  <a:latin typeface="Source Sans Pro Black"/>
                  <a:ea typeface="Source Sans Pro Black"/>
                  <a:cs typeface="Source Sans Pro Black"/>
                  <a:sym typeface="Source Sans Pro Black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916" name="1 x per computer"/>
          <p:cNvSpPr txBox="1"/>
          <p:nvPr/>
        </p:nvSpPr>
        <p:spPr>
          <a:xfrm>
            <a:off x="1904735" y="8274191"/>
            <a:ext cx="6849996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solidFill>
                  <a:srgbClr val="78AAD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1 x per computer</a:t>
            </a:r>
          </a:p>
        </p:txBody>
      </p:sp>
      <p:sp>
        <p:nvSpPr>
          <p:cNvPr id="917" name="1 x per R Session"/>
          <p:cNvSpPr txBox="1"/>
          <p:nvPr/>
        </p:nvSpPr>
        <p:spPr>
          <a:xfrm>
            <a:off x="13079769" y="8274191"/>
            <a:ext cx="6849996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6400">
                <a:solidFill>
                  <a:srgbClr val="78AAD6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1 x per R Session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0" grpId="1" animBg="1" advAuto="0"/>
      <p:bldP spid="915" grpId="2" animBg="1" advAuto="0"/>
      <p:bldP spid="916" grpId="3" animBg="1" advAuto="0"/>
      <p:bldP spid="917" grpId="4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The Tidyverse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Tidyverse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CC BY-SA RStudio</a:t>
            </a:r>
          </a:p>
        </p:txBody>
      </p:sp>
      <p:grpSp>
        <p:nvGrpSpPr>
          <p:cNvPr id="924" name="Group"/>
          <p:cNvGrpSpPr/>
          <p:nvPr/>
        </p:nvGrpSpPr>
        <p:grpSpPr>
          <a:xfrm>
            <a:off x="9221785" y="3475294"/>
            <a:ext cx="12762725" cy="10240706"/>
            <a:chOff x="6558423" y="1"/>
            <a:chExt cx="12762724" cy="10240705"/>
          </a:xfrm>
        </p:grpSpPr>
        <p:pic>
          <p:nvPicPr>
            <p:cNvPr id="922" name="tidyverse.png" descr="tidyverse.png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l="36646" r="21752" b="26270"/>
            <a:stretch/>
          </p:blipFill>
          <p:spPr>
            <a:xfrm>
              <a:off x="9048739" y="1"/>
              <a:ext cx="10272408" cy="10240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3" name="Rectangle"/>
            <p:cNvSpPr/>
            <p:nvPr/>
          </p:nvSpPr>
          <p:spPr>
            <a:xfrm>
              <a:off x="6558423" y="515868"/>
              <a:ext cx="3644666" cy="127000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25" name="Display by Adolfo A ́lvarez"/>
          <p:cNvSpPr txBox="1"/>
          <p:nvPr/>
        </p:nvSpPr>
        <p:spPr>
          <a:xfrm>
            <a:off x="11709004" y="11608281"/>
            <a:ext cx="231489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 defTabSz="1219200">
              <a:lnSpc>
                <a:spcPts val="4000"/>
              </a:lnSpc>
              <a:spcBef>
                <a:spcPts val="1200"/>
              </a:spcBef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Display by Adolfo A</a:t>
            </a:r>
            <a:r>
              <a:rPr baseline="33333" dirty="0"/>
              <a:t> ́</a:t>
            </a:r>
            <a:r>
              <a:rPr dirty="0" err="1"/>
              <a:t>lvarez</a:t>
            </a:r>
            <a:r>
              <a:rPr dirty="0"/>
              <a:t> </a:t>
            </a:r>
          </a:p>
        </p:txBody>
      </p:sp>
      <p:sp>
        <p:nvSpPr>
          <p:cNvPr id="926" name="The Tidyverse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Tidyverse</a:t>
            </a:r>
          </a:p>
        </p:txBody>
      </p:sp>
      <p:sp>
        <p:nvSpPr>
          <p:cNvPr id="927" name="A collection of modern R packages that share common philosophies, embed best practices, and are designed to work together."/>
          <p:cNvSpPr txBox="1"/>
          <p:nvPr/>
        </p:nvSpPr>
        <p:spPr>
          <a:xfrm>
            <a:off x="3199300" y="2425100"/>
            <a:ext cx="18020166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collection of modern R packages that share common philosophies, embed best practices, and are designed to work together.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32" name="tidyverse.org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 u="sng"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tidyverse.org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89F7B-F84F-40DB-AE6A-27A33E7F1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775" y="2883050"/>
            <a:ext cx="12368449" cy="8290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aphicFrame>
        <p:nvGraphicFramePr>
          <p:cNvPr id="122" name="Table"/>
          <p:cNvGraphicFramePr/>
          <p:nvPr>
            <p:extLst>
              <p:ext uri="{D42A27DB-BD31-4B8C-83A1-F6EECF244321}">
                <p14:modId xmlns:p14="http://schemas.microsoft.com/office/powerpoint/2010/main" val="1198722757"/>
              </p:ext>
            </p:extLst>
          </p:nvPr>
        </p:nvGraphicFramePr>
        <p:xfrm>
          <a:off x="3477768" y="0"/>
          <a:ext cx="17428464" cy="13589566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8879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9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Introduction and Visualize 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Transforming (</a:t>
                      </a:r>
                      <a:r>
                        <a:rPr lang="en-GB" sz="32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subsetting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Importing and reshaping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2026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Types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: strings, factors, date-times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6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44957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&amp; Modelling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81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824132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Reproducible reporting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0568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35" name="tidyverse"/>
          <p:cNvSpPr txBox="1"/>
          <p:nvPr/>
        </p:nvSpPr>
        <p:spPr>
          <a:xfrm>
            <a:off x="8666446" y="779944"/>
            <a:ext cx="7051108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3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tidyverse</a:t>
            </a:r>
          </a:p>
        </p:txBody>
      </p:sp>
      <p:sp>
        <p:nvSpPr>
          <p:cNvPr id="936" name="An R package that serves as a short cut for installing and loading the components of the tidyverse."/>
          <p:cNvSpPr txBox="1"/>
          <p:nvPr/>
        </p:nvSpPr>
        <p:spPr>
          <a:xfrm>
            <a:off x="5012215" y="3121943"/>
            <a:ext cx="17334622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 R package that serves as a short cut for installing and loading the components of the tidyverse.</a:t>
            </a:r>
          </a:p>
        </p:txBody>
      </p:sp>
      <p:grpSp>
        <p:nvGrpSpPr>
          <p:cNvPr id="946" name="Group"/>
          <p:cNvGrpSpPr/>
          <p:nvPr/>
        </p:nvGrpSpPr>
        <p:grpSpPr>
          <a:xfrm>
            <a:off x="2037163" y="3802350"/>
            <a:ext cx="2371594" cy="1833608"/>
            <a:chOff x="0" y="0"/>
            <a:chExt cx="2371592" cy="1833606"/>
          </a:xfrm>
        </p:grpSpPr>
        <p:sp>
          <p:nvSpPr>
            <p:cNvPr id="937" name="Rectangle"/>
            <p:cNvSpPr/>
            <p:nvPr/>
          </p:nvSpPr>
          <p:spPr>
            <a:xfrm>
              <a:off x="386696" y="7501"/>
              <a:ext cx="1984897" cy="1508523"/>
            </a:xfrm>
            <a:prstGeom prst="rect">
              <a:avLst/>
            </a:prstGeom>
            <a:solidFill>
              <a:srgbClr val="E0C2A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8" name="Rectangle"/>
            <p:cNvSpPr/>
            <p:nvPr/>
          </p:nvSpPr>
          <p:spPr>
            <a:xfrm>
              <a:off x="366847" y="325085"/>
              <a:ext cx="1984897" cy="1190939"/>
            </a:xfrm>
            <a:prstGeom prst="rect">
              <a:avLst/>
            </a:pr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9" name="Rectangle"/>
            <p:cNvSpPr/>
            <p:nvPr/>
          </p:nvSpPr>
          <p:spPr>
            <a:xfrm rot="19050000">
              <a:off x="99830" y="109142"/>
              <a:ext cx="516074" cy="496225"/>
            </a:xfrm>
            <a:prstGeom prst="rect">
              <a:avLst/>
            </a:prstGeom>
            <a:solidFill>
              <a:srgbClr val="E0C2A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0" name="Triangle"/>
            <p:cNvSpPr/>
            <p:nvPr/>
          </p:nvSpPr>
          <p:spPr>
            <a:xfrm rot="10800000" flipH="1">
              <a:off x="1974613" y="1516023"/>
              <a:ext cx="377131" cy="317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1" name="Rectangle"/>
            <p:cNvSpPr/>
            <p:nvPr/>
          </p:nvSpPr>
          <p:spPr>
            <a:xfrm>
              <a:off x="9565" y="325085"/>
              <a:ext cx="1984898" cy="1508522"/>
            </a:xfrm>
            <a:prstGeom prst="rect">
              <a:avLst/>
            </a:pr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2" name="Triangle"/>
            <p:cNvSpPr/>
            <p:nvPr/>
          </p:nvSpPr>
          <p:spPr>
            <a:xfrm rot="16200000" flipH="1">
              <a:off x="962316" y="741913"/>
              <a:ext cx="1409278" cy="655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6A979"/>
                </a:gs>
                <a:gs pos="100000">
                  <a:srgbClr val="BD8E5E"/>
                </a:gs>
              </a:gsLst>
              <a:lin ang="13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3" name="Triangle"/>
            <p:cNvSpPr/>
            <p:nvPr/>
          </p:nvSpPr>
          <p:spPr>
            <a:xfrm rot="5400000">
              <a:off x="-367565" y="741913"/>
              <a:ext cx="1409278" cy="655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6A979"/>
                </a:gs>
                <a:gs pos="100000">
                  <a:srgbClr val="BD8E5E"/>
                </a:gs>
              </a:gsLst>
              <a:lin ang="13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4" name="Triangle"/>
            <p:cNvSpPr/>
            <p:nvPr/>
          </p:nvSpPr>
          <p:spPr>
            <a:xfrm rot="10800000" flipH="1">
              <a:off x="9565" y="325085"/>
              <a:ext cx="1984898" cy="1190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9B38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5" name="Triangle"/>
            <p:cNvSpPr/>
            <p:nvPr/>
          </p:nvSpPr>
          <p:spPr>
            <a:xfrm flipH="1">
              <a:off x="1974613" y="47199"/>
              <a:ext cx="377131" cy="317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47" name="Rectangle"/>
          <p:cNvSpPr/>
          <p:nvPr/>
        </p:nvSpPr>
        <p:spPr>
          <a:xfrm>
            <a:off x="5044821" y="6458515"/>
            <a:ext cx="16552259" cy="15832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8" name="library(&quot;tidyverse&quot;)"/>
          <p:cNvSpPr txBox="1"/>
          <p:nvPr/>
        </p:nvSpPr>
        <p:spPr>
          <a:xfrm>
            <a:off x="5243339" y="6683310"/>
            <a:ext cx="12223986" cy="1333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64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library("tidyverse")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roup"/>
          <p:cNvGrpSpPr/>
          <p:nvPr/>
        </p:nvGrpSpPr>
        <p:grpSpPr>
          <a:xfrm>
            <a:off x="390863" y="255823"/>
            <a:ext cx="30181273" cy="13027916"/>
            <a:chOff x="0" y="1"/>
            <a:chExt cx="30181271" cy="13027914"/>
          </a:xfrm>
        </p:grpSpPr>
        <p:pic>
          <p:nvPicPr>
            <p:cNvPr id="966" name="tidyverse.png" descr="tidyvers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"/>
              <a:ext cx="30181271" cy="130279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7" name="Rectangle"/>
            <p:cNvSpPr/>
            <p:nvPr/>
          </p:nvSpPr>
          <p:spPr>
            <a:xfrm>
              <a:off x="8016287" y="630540"/>
              <a:ext cx="4454834" cy="1552308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75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970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1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install.packages("tidyverse")</a:t>
              </a:r>
            </a:p>
          </p:txBody>
        </p:sp>
        <p:sp>
          <p:nvSpPr>
            <p:cNvPr id="972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973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4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install.packages("dplyr")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install.packages("tidyr")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install.packages("purrr")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install.packages("tibble")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install.packages("hms")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install.packages("stringr")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install.packages("lubridate")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install.packages("forcats")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install.packages("httr")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install.packages("jsonlite")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install.packages("readxl")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install.packages("rvest")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install.packages("modelr")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install.packages("broom")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983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978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9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install.packages("tidyverse")</a:t>
              </a:r>
            </a:p>
          </p:txBody>
        </p:sp>
        <p:sp>
          <p:nvSpPr>
            <p:cNvPr id="980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981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2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install.packages("dplyr")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install.packages("tidyr")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install.packages("purrr")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install.packages("tibble")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install.packages("hms")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install.packages("stringr")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install.packages("lubridate")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install.packages("forcats")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install.packages("httr")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install.packages("jsonlite")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install.packages("readxl")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install.packages("rvest")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install.packages("modelr")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install.packages("broom")</a:t>
              </a:r>
            </a:p>
          </p:txBody>
        </p:sp>
      </p:grpSp>
      <p:grpSp>
        <p:nvGrpSpPr>
          <p:cNvPr id="989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984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5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library("tidyverse")</a:t>
              </a:r>
            </a:p>
          </p:txBody>
        </p:sp>
        <p:sp>
          <p:nvSpPr>
            <p:cNvPr id="986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987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8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library("dplyr")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library("tidyr")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library("readr")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library("purrr")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library("tibble")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23" name="Tidy tool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sp>
        <p:nvSpPr>
          <p:cNvPr id="1024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Functions are easiest to use when they are: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Simple</a:t>
            </a:r>
            <a:r>
              <a:t> - They do one thing, and they do it  well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</a:t>
            </a:r>
            <a:r>
              <a:t> - They can be combined with other functions for multi-step operations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Smart</a:t>
            </a:r>
            <a:r>
              <a:t> - They can use R objects as input.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do these things in a specific way.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27" name="Tidy data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sp>
        <p:nvSpPr>
          <p:cNvPr id="1028" name="Tidy functions all expect and return the same data structure, known as tidy data:"/>
          <p:cNvSpPr txBox="1"/>
          <p:nvPr/>
        </p:nvSpPr>
        <p:spPr>
          <a:xfrm>
            <a:off x="5110508" y="3514476"/>
            <a:ext cx="14197749" cy="752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5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all expect and return the same data structure, known as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 data</a:t>
            </a:r>
            <a:r>
              <a:t>: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98F3ED-2282-49F6-A466-E21E94CD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do you mean by “tidy”?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91235F-CF8F-4006-965A-B5EB09EF561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033190" y="13019484"/>
            <a:ext cx="299760" cy="513601"/>
          </a:xfrm>
        </p:spPr>
        <p:txBody>
          <a:bodyPr/>
          <a:lstStyle/>
          <a:p>
            <a:fld id="{88F6FEFC-CCC7-A94C-AAC3-BECAE4BF550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7C742-9987-4393-9281-C3F880FC1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30" y="4026795"/>
            <a:ext cx="24384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3522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The Tidyverse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Reproducibility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22778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GOAL: </a:t>
            </a:r>
            <a:r>
              <a:rPr dirty="0"/>
              <a:t>Reproducible data analysis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Reproducibility 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b="1" i="1" dirty="0"/>
              <a:t>What does it mean for a data analysis to be “reproducible”?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Near-term goals:</a:t>
            </a:r>
          </a:p>
          <a:p>
            <a:pPr lvl="1"/>
            <a:r>
              <a:rPr dirty="0"/>
              <a:t>Are the tables and figures reproducible from the code and data?</a:t>
            </a:r>
          </a:p>
          <a:p>
            <a:pPr lvl="1"/>
            <a:r>
              <a:rPr dirty="0"/>
              <a:t>Does the code actually do what you think it does?</a:t>
            </a:r>
          </a:p>
          <a:p>
            <a:pPr lvl="1"/>
            <a:r>
              <a:rPr dirty="0"/>
              <a:t>In addition to what was done, is it clear </a:t>
            </a:r>
            <a:r>
              <a:rPr b="1" dirty="0"/>
              <a:t>why</a:t>
            </a:r>
            <a:r>
              <a:rPr dirty="0"/>
              <a:t> it was done? (e.g., how were parameter settings chosen?)</a:t>
            </a:r>
            <a:endParaRPr lang="en-GB" dirty="0"/>
          </a:p>
          <a:p>
            <a:pPr lvl="1"/>
            <a:endParaRPr dirty="0"/>
          </a:p>
          <a:p>
            <a:pPr marL="0" indent="0">
              <a:buNone/>
            </a:pPr>
            <a:r>
              <a:rPr dirty="0"/>
              <a:t>Long-term goals:</a:t>
            </a:r>
          </a:p>
          <a:p>
            <a:pPr lvl="1"/>
            <a:r>
              <a:rPr dirty="0"/>
              <a:t>Can the code be used for other data?</a:t>
            </a:r>
          </a:p>
          <a:p>
            <a:pPr lvl="1"/>
            <a:r>
              <a:rPr dirty="0"/>
              <a:t>Can you extend the code to do other things?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Toolkit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C330AD0-9D61-43B1-8450-6B816718BC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7200" dirty="0"/>
                  <a:t>Scriptability </a:t>
                </a:r>
                <a14:m>
                  <m:oMath xmlns:m="http://schemas.openxmlformats.org/officeDocument/2006/math">
                    <m:r>
                      <a:rPr lang="en-GB" sz="72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7200" dirty="0"/>
                  <a:t> R</a:t>
                </a:r>
              </a:p>
              <a:p>
                <a:r>
                  <a:rPr lang="en-GB" sz="7200" dirty="0"/>
                  <a:t>Literate programming (code, narrative, output in one place) </a:t>
                </a:r>
                <a14:m>
                  <m:oMath xmlns:m="http://schemas.openxmlformats.org/officeDocument/2006/math">
                    <m:r>
                      <a:rPr lang="en-GB" sz="72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7200" dirty="0"/>
                  <a:t> R Markdown </a:t>
                </a:r>
              </a:p>
              <a:p>
                <a:r>
                  <a:rPr lang="en-GB" sz="7200" dirty="0">
                    <a:solidFill>
                      <a:schemeClr val="bg1">
                        <a:lumMod val="85000"/>
                      </a:schemeClr>
                    </a:solidFill>
                  </a:rPr>
                  <a:t>Version control </a:t>
                </a:r>
                <a14:m>
                  <m:oMath xmlns:m="http://schemas.openxmlformats.org/officeDocument/2006/math">
                    <m:r>
                      <a:rPr lang="en-GB" sz="720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7200" dirty="0">
                    <a:solidFill>
                      <a:schemeClr val="bg1">
                        <a:lumMod val="85000"/>
                      </a:schemeClr>
                    </a:solidFill>
                  </a:rPr>
                  <a:t> Git / GitHub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C330AD0-9D61-43B1-8450-6B816718BC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17" t="-25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962400" y="11226800"/>
            <a:ext cx="16459200" cy="1016000"/>
          </a:xfrm>
          <a:prstGeom prst="rect">
            <a:avLst/>
          </a:prstGeom>
          <a:noFill/>
        </p:spPr>
        <p:txBody>
          <a:bodyPr/>
          <a:lstStyle/>
          <a:p>
            <a:pPr defTabSz="914400" hangingPunct="1"/>
            <a:endParaRPr sz="36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 Packages"/>
          <p:cNvSpPr txBox="1"/>
          <p:nvPr/>
        </p:nvSpPr>
        <p:spPr>
          <a:xfrm>
            <a:off x="2628899" y="3557489"/>
            <a:ext cx="18716626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References &amp; resources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119519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54" name="R Notebook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 Notebooks</a:t>
            </a:r>
          </a:p>
        </p:txBody>
      </p:sp>
      <p:sp>
        <p:nvSpPr>
          <p:cNvPr id="1055" name="An authoring format for Data Science."/>
          <p:cNvSpPr txBox="1"/>
          <p:nvPr/>
        </p:nvSpPr>
        <p:spPr>
          <a:xfrm>
            <a:off x="3199300" y="2425100"/>
            <a:ext cx="18020166" cy="1882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 authoring format for Data Science.</a:t>
            </a:r>
          </a:p>
        </p:txBody>
      </p:sp>
      <p:grpSp>
        <p:nvGrpSpPr>
          <p:cNvPr id="1058" name="Group"/>
          <p:cNvGrpSpPr/>
          <p:nvPr/>
        </p:nvGrpSpPr>
        <p:grpSpPr>
          <a:xfrm>
            <a:off x="4815743" y="5324011"/>
            <a:ext cx="9359901" cy="6263647"/>
            <a:chOff x="0" y="0"/>
            <a:chExt cx="9359900" cy="6263645"/>
          </a:xfrm>
        </p:grpSpPr>
        <p:pic>
          <p:nvPicPr>
            <p:cNvPr id="1056" name="Group" descr="Group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530" t="19715" r="5530" b="9305"/>
            <a:stretch>
              <a:fillRect/>
            </a:stretch>
          </p:blipFill>
          <p:spPr>
            <a:xfrm>
              <a:off x="0" y="0"/>
              <a:ext cx="9359900" cy="6263646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>
              <a:outerShdw blurRad="165100" dist="635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57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269" r="47324" b="63975"/>
            <a:stretch>
              <a:fillRect/>
            </a:stretch>
          </p:blipFill>
          <p:spPr>
            <a:xfrm>
              <a:off x="100557" y="853164"/>
              <a:ext cx="4860054" cy="59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1" name="Group"/>
          <p:cNvGrpSpPr/>
          <p:nvPr/>
        </p:nvGrpSpPr>
        <p:grpSpPr>
          <a:xfrm>
            <a:off x="4913235" y="6175181"/>
            <a:ext cx="4866237" cy="4903633"/>
            <a:chOff x="94374" y="853164"/>
            <a:chExt cx="4866236" cy="4903632"/>
          </a:xfrm>
        </p:grpSpPr>
        <p:pic>
          <p:nvPicPr>
            <p:cNvPr id="1059" name="Group" descr="Group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427" t="29423" r="47348" b="15049"/>
            <a:stretch>
              <a:fillRect/>
            </a:stretch>
          </p:blipFill>
          <p:spPr>
            <a:xfrm>
              <a:off x="94374" y="856724"/>
              <a:ext cx="4864590" cy="4900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0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269" r="47324" b="63975"/>
            <a:stretch>
              <a:fillRect/>
            </a:stretch>
          </p:blipFill>
          <p:spPr>
            <a:xfrm>
              <a:off x="100557" y="853164"/>
              <a:ext cx="4860054" cy="59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8" name="Group"/>
          <p:cNvGrpSpPr/>
          <p:nvPr/>
        </p:nvGrpSpPr>
        <p:grpSpPr>
          <a:xfrm>
            <a:off x="7292199" y="4420475"/>
            <a:ext cx="7994547" cy="8055433"/>
            <a:chOff x="0" y="0"/>
            <a:chExt cx="7994546" cy="8055432"/>
          </a:xfrm>
        </p:grpSpPr>
        <p:pic>
          <p:nvPicPr>
            <p:cNvPr id="1063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335" r="47324" b="15077"/>
            <a:stretch>
              <a:fillRect/>
            </a:stretch>
          </p:blipFill>
          <p:spPr>
            <a:xfrm>
              <a:off x="0" y="0"/>
              <a:ext cx="7994547" cy="8055433"/>
            </a:xfrm>
            <a:prstGeom prst="rect">
              <a:avLst/>
            </a:prstGeom>
            <a:ln w="25400" cap="flat">
              <a:solidFill>
                <a:srgbClr val="919191"/>
              </a:solidFill>
              <a:prstDash val="solid"/>
              <a:miter lim="400000"/>
            </a:ln>
            <a:effectLst/>
          </p:spPr>
        </p:pic>
        <p:grpSp>
          <p:nvGrpSpPr>
            <p:cNvPr id="1066" name="Group"/>
            <p:cNvGrpSpPr/>
            <p:nvPr/>
          </p:nvGrpSpPr>
          <p:grpSpPr>
            <a:xfrm>
              <a:off x="7235466" y="3524365"/>
              <a:ext cx="441742" cy="251445"/>
              <a:chOff x="0" y="0"/>
              <a:chExt cx="441740" cy="251444"/>
            </a:xfrm>
          </p:grpSpPr>
          <p:sp>
            <p:nvSpPr>
              <p:cNvPr id="1064" name="Rounded Rectangle"/>
              <p:cNvSpPr/>
              <p:nvPr/>
            </p:nvSpPr>
            <p:spPr>
              <a:xfrm>
                <a:off x="0" y="0"/>
                <a:ext cx="441741" cy="251445"/>
              </a:xfrm>
              <a:prstGeom prst="roundRect">
                <a:avLst>
                  <a:gd name="adj" fmla="val 33957"/>
                </a:avLst>
              </a:prstGeom>
              <a:solidFill>
                <a:srgbClr val="A6AAA9"/>
              </a:solidFill>
              <a:ln w="9525" cap="flat">
                <a:solidFill>
                  <a:srgbClr val="919191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65" name="Triangle"/>
              <p:cNvSpPr/>
              <p:nvPr/>
            </p:nvSpPr>
            <p:spPr>
              <a:xfrm rot="5427224">
                <a:off x="150521" y="77551"/>
                <a:ext cx="192261" cy="971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76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67" name="Rectangle"/>
            <p:cNvSpPr/>
            <p:nvPr/>
          </p:nvSpPr>
          <p:spPr>
            <a:xfrm>
              <a:off x="800144" y="3855544"/>
              <a:ext cx="163960" cy="676557"/>
            </a:xfrm>
            <a:prstGeom prst="rect">
              <a:avLst/>
            </a:prstGeom>
            <a:solidFill>
              <a:srgbClr val="008F00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69" name="Click to run all code chunks above"/>
          <p:cNvSpPr/>
          <p:nvPr/>
        </p:nvSpPr>
        <p:spPr>
          <a:xfrm>
            <a:off x="16251044" y="4455785"/>
            <a:ext cx="5165330" cy="2517379"/>
          </a:xfrm>
          <a:prstGeom prst="wedgeRectCallout">
            <a:avLst>
              <a:gd name="adj1" fmla="val -88153"/>
              <a:gd name="adj2" fmla="val 85010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lnSpc>
                <a:spcPct val="80000"/>
              </a:lnSpc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Click to run all code chunks above</a:t>
            </a:r>
          </a:p>
        </p:txBody>
      </p:sp>
      <p:sp>
        <p:nvSpPr>
          <p:cNvPr id="1070" name="Click to run code in chunk"/>
          <p:cNvSpPr/>
          <p:nvPr/>
        </p:nvSpPr>
        <p:spPr>
          <a:xfrm>
            <a:off x="16251045" y="7341492"/>
            <a:ext cx="5165329" cy="2091929"/>
          </a:xfrm>
          <a:prstGeom prst="wedgeRectCallout">
            <a:avLst>
              <a:gd name="adj1" fmla="val -72445"/>
              <a:gd name="adj2" fmla="val -16303"/>
            </a:avLst>
          </a:prstGeom>
          <a:solidFill>
            <a:srgbClr val="91919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Click to run code in chunk</a:t>
            </a:r>
          </a:p>
        </p:txBody>
      </p:sp>
      <p:grpSp>
        <p:nvGrpSpPr>
          <p:cNvPr id="1073" name="Group"/>
          <p:cNvGrpSpPr/>
          <p:nvPr/>
        </p:nvGrpSpPr>
        <p:grpSpPr>
          <a:xfrm>
            <a:off x="4914303" y="4404779"/>
            <a:ext cx="2386759" cy="8098451"/>
            <a:chOff x="0" y="8527"/>
            <a:chExt cx="2386757" cy="8098449"/>
          </a:xfrm>
        </p:grpSpPr>
        <p:sp>
          <p:nvSpPr>
            <p:cNvPr id="1071" name="Shape"/>
            <p:cNvSpPr/>
            <p:nvPr/>
          </p:nvSpPr>
          <p:spPr>
            <a:xfrm>
              <a:off x="9752" y="8527"/>
              <a:ext cx="2377006" cy="809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" y="4775"/>
                  </a:moveTo>
                  <a:lnTo>
                    <a:pt x="21600" y="0"/>
                  </a:lnTo>
                  <a:lnTo>
                    <a:pt x="21473" y="21600"/>
                  </a:lnTo>
                  <a:lnTo>
                    <a:pt x="0" y="17779"/>
                  </a:lnTo>
                  <a:lnTo>
                    <a:pt x="38" y="4775"/>
                  </a:lnTo>
                  <a:close/>
                </a:path>
              </a:pathLst>
            </a:custGeom>
            <a:solidFill>
              <a:srgbClr val="000000">
                <a:alpha val="3316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2" name="Rectangle"/>
            <p:cNvSpPr/>
            <p:nvPr/>
          </p:nvSpPr>
          <p:spPr>
            <a:xfrm>
              <a:off x="0" y="1779645"/>
              <a:ext cx="2377602" cy="4902201"/>
            </a:xfrm>
            <a:prstGeom prst="rect">
              <a:avLst/>
            </a:prstGeom>
            <a:solidFill>
              <a:srgbClr val="000000">
                <a:alpha val="1393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74" name="Code result"/>
          <p:cNvSpPr/>
          <p:nvPr/>
        </p:nvSpPr>
        <p:spPr>
          <a:xfrm>
            <a:off x="16251045" y="9801749"/>
            <a:ext cx="5165329" cy="2091929"/>
          </a:xfrm>
          <a:prstGeom prst="wedgeRectCallout">
            <a:avLst>
              <a:gd name="adj1" fmla="val -81421"/>
              <a:gd name="adj2" fmla="val -42776"/>
            </a:avLst>
          </a:prstGeom>
          <a:solidFill>
            <a:srgbClr val="53585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Code result</a:t>
            </a:r>
          </a:p>
        </p:txBody>
      </p:sp>
    </p:spTree>
    <p:extLst>
      <p:ext uri="{BB962C8B-B14F-4D97-AF65-F5344CB8AC3E}">
        <p14:creationId xmlns:p14="http://schemas.microsoft.com/office/powerpoint/2010/main" val="386726761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050" name="Open 00-Introduction.Rmd. Read through the notebook and do everything it tells you to do."/>
          <p:cNvSpPr txBox="1">
            <a:spLocks noGrp="1"/>
          </p:cNvSpPr>
          <p:nvPr>
            <p:ph type="body" idx="4294967295"/>
          </p:nvPr>
        </p:nvSpPr>
        <p:spPr>
          <a:xfrm>
            <a:off x="1445226" y="3482790"/>
            <a:ext cx="21493548" cy="675042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Open </a:t>
            </a:r>
            <a:r>
              <a:rPr lang="en-GB" sz="6700" dirty="0">
                <a:solidFill>
                  <a:srgbClr val="005493"/>
                </a:solidFill>
                <a:latin typeface="Source Sans Pro Semibold"/>
                <a:ea typeface="Source Sans Pro Semibold"/>
              </a:rPr>
              <a:t>/exercises/</a:t>
            </a:r>
            <a:r>
              <a:rPr sz="6700" dirty="0">
                <a:solidFill>
                  <a:srgbClr val="005493"/>
                </a:solidFill>
                <a:latin typeface="Source Sans Pro Semibold"/>
                <a:ea typeface="Source Sans Pro Semibold"/>
                <a:sym typeface="Source Sans Pro Semibold"/>
              </a:rPr>
              <a:t>00-Introduction</a:t>
            </a:r>
            <a:r>
              <a:rPr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.Rmd</a:t>
            </a:r>
            <a:r>
              <a:rPr dirty="0"/>
              <a:t>. Read through the notebook and do everything it tells you to do.</a:t>
            </a:r>
          </a:p>
        </p:txBody>
      </p:sp>
      <p:pic>
        <p:nvPicPr>
          <p:cNvPr id="105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5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" name="r_for_data_science_comp_6x9_alternate.pdf" descr="r_for_data_science_comp_6x9_altern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50" y="2125056"/>
            <a:ext cx="6310592" cy="94658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F2E04B-004D-422C-9799-46BB8C581FA6}"/>
              </a:ext>
            </a:extLst>
          </p:cNvPr>
          <p:cNvSpPr txBox="1"/>
          <p:nvPr/>
        </p:nvSpPr>
        <p:spPr>
          <a:xfrm>
            <a:off x="9042699" y="4554485"/>
            <a:ext cx="13528543" cy="46070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dirty="0"/>
              <a:t>Accompanying 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book for this course.</a:t>
            </a:r>
          </a:p>
          <a:p>
            <a:pPr marL="857250" marR="0" indent="-8572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Very readable</a:t>
            </a:r>
          </a:p>
          <a:p>
            <a:pPr marL="857250" marR="0" indent="-8572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Covers all the material from the course and more.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GB" dirty="0"/>
              <a:t>Read online at </a:t>
            </a:r>
            <a:r>
              <a:rPr lang="en-GB" dirty="0">
                <a:hlinkClick r:id="rId4"/>
              </a:rPr>
              <a:t>https://r4ds.had.co.nz/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5526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7BB273-CFCA-4A7D-B698-CA7FA6249EE5}"/>
              </a:ext>
            </a:extLst>
          </p:cNvPr>
          <p:cNvGrpSpPr/>
          <p:nvPr/>
        </p:nvGrpSpPr>
        <p:grpSpPr>
          <a:xfrm>
            <a:off x="4662487" y="1850826"/>
            <a:ext cx="15059025" cy="9753130"/>
            <a:chOff x="641684" y="487247"/>
            <a:chExt cx="15059025" cy="97531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48DE460-2D02-405D-9B2F-973EA79B5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684" y="487247"/>
              <a:ext cx="15059025" cy="743902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A46F1B-1B20-4B48-BB95-810F08A143BC}"/>
                </a:ext>
              </a:extLst>
            </p:cNvPr>
            <p:cNvSpPr txBox="1"/>
            <p:nvPr/>
          </p:nvSpPr>
          <p:spPr>
            <a:xfrm>
              <a:off x="641684" y="8311004"/>
              <a:ext cx="14597331" cy="19293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R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kumimoji="0" lang="en-GB" sz="5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Reference material for all </a:t>
              </a:r>
              <a:r>
                <a:rPr kumimoji="0" lang="en-GB" sz="5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tidyverse</a:t>
              </a:r>
              <a:r>
                <a:rPr kumimoji="0" lang="en-GB" sz="5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rPr>
                <a:t> packages</a:t>
              </a:r>
            </a:p>
            <a:p>
              <a:pPr marL="857250" indent="-857250" algn="l">
                <a:buFont typeface="Arial" panose="020B0604020202020204" pitchFamily="34" charset="0"/>
                <a:buChar char="•"/>
              </a:pPr>
              <a:r>
                <a:rPr lang="en-GB" dirty="0">
                  <a:hlinkClick r:id="rId4"/>
                </a:rPr>
                <a:t>http://tidyverse.org</a:t>
              </a:r>
              <a:r>
                <a:rPr lang="en-GB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726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 Packages"/>
          <p:cNvSpPr txBox="1"/>
          <p:nvPr/>
        </p:nvSpPr>
        <p:spPr>
          <a:xfrm>
            <a:off x="2628899" y="3557489"/>
            <a:ext cx="18716626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Introduction to </a:t>
            </a:r>
          </a:p>
          <a:p>
            <a:r>
              <a:rPr lang="en-GB" dirty="0"/>
              <a:t>R &amp; RStudio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58913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B98117-01E5-488F-A0B5-44330E4C55CB}"/>
              </a:ext>
            </a:extLst>
          </p:cNvPr>
          <p:cNvGrpSpPr/>
          <p:nvPr/>
        </p:nvGrpSpPr>
        <p:grpSpPr>
          <a:xfrm>
            <a:off x="2335936" y="4599100"/>
            <a:ext cx="19712127" cy="4214775"/>
            <a:chOff x="1569203" y="3877205"/>
            <a:chExt cx="19712127" cy="421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FA1692E-5CE7-4798-916B-8C18B0963F5A}"/>
                </a:ext>
              </a:extLst>
            </p:cNvPr>
            <p:cNvSpPr txBox="1"/>
            <p:nvPr/>
          </p:nvSpPr>
          <p:spPr>
            <a:xfrm>
              <a:off x="1569203" y="4381270"/>
              <a:ext cx="19712127" cy="3206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199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 Black" panose="020B0A04020102020204" pitchFamily="34" charset="0"/>
                  <a:sym typeface="Gill Sans"/>
                </a:rPr>
                <a:t>What is        ? </a:t>
              </a:r>
            </a:p>
          </p:txBody>
        </p:sp>
        <p:pic>
          <p:nvPicPr>
            <p:cNvPr id="5" name="Picture 2" descr="File:R logo.svg">
              <a:extLst>
                <a:ext uri="{FF2B5EF4-FFF2-40B4-BE49-F238E27FC236}">
                  <a16:creationId xmlns:a16="http://schemas.microsoft.com/office/drawing/2014/main" id="{6F3845A4-6BFD-4D36-8645-36E22E618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4519" y="3877205"/>
              <a:ext cx="5439390" cy="421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054929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F0856-1659-480F-950E-E1B079BFD887}"/>
              </a:ext>
            </a:extLst>
          </p:cNvPr>
          <p:cNvSpPr txBox="1"/>
          <p:nvPr/>
        </p:nvSpPr>
        <p:spPr>
          <a:xfrm>
            <a:off x="1696456" y="5359514"/>
            <a:ext cx="20991087" cy="14984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Gill Sans"/>
              </a:rPr>
              <a:t>Statistical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187608929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1262</Words>
  <Application>Microsoft Office PowerPoint</Application>
  <PresentationFormat>Custom</PresentationFormat>
  <Paragraphs>279</Paragraphs>
  <Slides>41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61" baseType="lpstr">
      <vt:lpstr>Arial</vt:lpstr>
      <vt:lpstr>Arial Black</vt:lpstr>
      <vt:lpstr>Calibri</vt:lpstr>
      <vt:lpstr>Cambria Math</vt:lpstr>
      <vt:lpstr>Courier</vt:lpstr>
      <vt:lpstr>FontAwesome</vt:lpstr>
      <vt:lpstr>Gill Sans</vt:lpstr>
      <vt:lpstr>Gill Sans Light</vt:lpstr>
      <vt:lpstr>Helvetica</vt:lpstr>
      <vt:lpstr>Helvetica Neue</vt:lpstr>
      <vt:lpstr>Lucida Grande</vt:lpstr>
      <vt:lpstr>Marker Felt</vt:lpstr>
      <vt:lpstr>Monaco</vt:lpstr>
      <vt:lpstr>Source Sans Pro</vt:lpstr>
      <vt:lpstr>Source Sans Pro Black</vt:lpstr>
      <vt:lpstr>Source Sans Pro ExtraLight</vt:lpstr>
      <vt:lpstr>Source Sans Pro Light</vt:lpstr>
      <vt:lpstr>Source Sans Pro Semibold</vt:lpstr>
      <vt:lpstr>White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RStudio?</vt:lpstr>
      <vt:lpstr>Let’s take a tour - R / RStudio</vt:lpstr>
      <vt:lpstr>Concepts introduced:</vt:lpstr>
      <vt:lpstr>R (absolute)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you mean by “tidy”?</vt:lpstr>
      <vt:lpstr>PowerPoint Presentation</vt:lpstr>
      <vt:lpstr>GOAL: Reproducible data analysis</vt:lpstr>
      <vt:lpstr>Reproducibility checklist</vt:lpstr>
      <vt:lpstr>Toolkit</vt:lpstr>
      <vt:lpstr>PowerPoint Presentation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61</cp:revision>
  <dcterms:modified xsi:type="dcterms:W3CDTF">2020-01-06T10:42:14Z</dcterms:modified>
</cp:coreProperties>
</file>